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
  </p:notesMasterIdLst>
  <p:sldIdLst>
    <p:sldId id="256" r:id="rId5"/>
    <p:sldId id="280" r:id="rId6"/>
    <p:sldId id="301" r:id="rId7"/>
    <p:sldId id="311" r:id="rId8"/>
    <p:sldId id="302" r:id="rId9"/>
    <p:sldId id="303" r:id="rId10"/>
    <p:sldId id="304" r:id="rId11"/>
    <p:sldId id="313" r:id="rId12"/>
    <p:sldId id="312" r:id="rId13"/>
    <p:sldId id="305" r:id="rId14"/>
    <p:sldId id="306" r:id="rId15"/>
    <p:sldId id="314" r:id="rId16"/>
    <p:sldId id="307" r:id="rId17"/>
    <p:sldId id="308" r:id="rId18"/>
    <p:sldId id="310" r:id="rId19"/>
    <p:sldId id="31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FDD"/>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68" autoAdjust="0"/>
  </p:normalViewPr>
  <p:slideViewPr>
    <p:cSldViewPr>
      <p:cViewPr varScale="1">
        <p:scale>
          <a:sx n="91" d="100"/>
          <a:sy n="91" d="100"/>
        </p:scale>
        <p:origin x="-6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74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E90C908-9CC6-4CA0-B6D3-6C675C0246BF}" type="datetimeFigureOut">
              <a:rPr lang="en-US"/>
              <a:pPr>
                <a:defRPr/>
              </a:pPr>
              <a:t>3/2/2011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0214035-CBEA-449B-979F-05A35A4752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ofia.usgs.gov/publications/papers/pollen_atlas/plate21-23.html" TargetMode="External"/><Relationship Id="rId3" Type="http://schemas.openxmlformats.org/officeDocument/2006/relationships/hyperlink" Target="http://www.ncdc.noaa.gov/paleo/slides/slideset/index18.htm" TargetMode="External"/><Relationship Id="rId7" Type="http://schemas.openxmlformats.org/officeDocument/2006/relationships/hyperlink" Target="http://photolibrary.usap.gov/portscripts/portweb.dll?query&amp;field1=filename&amp;op1=matches&amp;value=corecloseup.jpg&amp;catalog=antarctica&amp;template=usapgovmidthumb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cdc.noaa.gov/paleo/vostok-dd.html" TargetMode="External"/><Relationship Id="rId5" Type="http://schemas.openxmlformats.org/officeDocument/2006/relationships/hyperlink" Target="http://www.ngdc.noaa.gov/nndc/servlet/ShowDatasets?fn_0=PCLSLIDE.GLOSSARY.TERM&amp;type_0=Exact&amp;query_0=growth+band&amp;query=&amp;dataset=400116&amp;search_look=2&amp;group_id=NONE&amp;display_look=2" TargetMode="External"/><Relationship Id="rId4" Type="http://schemas.openxmlformats.org/officeDocument/2006/relationships/hyperlink" Target="http://nndc.noaa.gov/cgi-bin/wt/nndcp/ShowDatasets?fn_0=PCLSLIDE.GLOSSARY.TERM&amp;type_0=Exact&amp;query_0=isotope&amp;query=&amp;dataset=400116&amp;search_look=2&amp;group_id=NONE&amp;display_look=2&amp;source_id=1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Borehole + Surface Air Temperatures</a:t>
            </a:r>
          </a:p>
          <a:p>
            <a:r>
              <a:rPr lang="en-US" sz="1200" dirty="0" smtClean="0"/>
              <a:t>Subsurface temperatures measured in boreholes register not only the steady state heat flowing out from Earth’s interior, but also changes in past surface temperature. Heat of the Earth’s atmosphere diffuses into the Earth’s crust such that progressively deeper regions of the subsurface hold signatures for the temperatures of progressively older times.</a:t>
            </a:r>
          </a:p>
          <a:p>
            <a:r>
              <a:rPr lang="en-US" sz="1200" dirty="0" smtClean="0"/>
              <a:t>----------------------------------------------------------------------------------------------------------</a:t>
            </a:r>
          </a:p>
          <a:p>
            <a:r>
              <a:rPr lang="en-US" sz="1200" dirty="0" smtClean="0"/>
              <a:t>Robert N. Harris and David S. Chapman, both of the University of Utah in the United States developed a temperature reconstruction using a hybrid approach that utilized both borehole and surface air temperature information. Their method yielded a baseline temperature prior to the instrumental record, suggesting warming of about 1.1°C since ~1750.</a:t>
            </a:r>
          </a:p>
          <a:p>
            <a:endParaRPr lang="en-US" sz="1200" dirty="0" smtClean="0"/>
          </a:p>
          <a:p>
            <a:r>
              <a:rPr lang="en-US" sz="1200" dirty="0" smtClean="0"/>
              <a:t>Harris, R. N., and D. S. Chapman (2001), </a:t>
            </a:r>
            <a:r>
              <a:rPr lang="en-US" sz="1200" b="1" dirty="0" smtClean="0"/>
              <a:t>Mid‐latitude (30°–60° N) climatic warming inferred by combining borehole temperatures with surface air temperatures</a:t>
            </a:r>
            <a:r>
              <a:rPr lang="en-US" sz="1200" dirty="0" smtClean="0"/>
              <a:t>, </a:t>
            </a:r>
            <a:r>
              <a:rPr lang="en-US" sz="1200" i="1" dirty="0" err="1" smtClean="0"/>
              <a:t>Geophys</a:t>
            </a:r>
            <a:r>
              <a:rPr lang="en-US" sz="1200" i="1" dirty="0" smtClean="0"/>
              <a:t>. Res. </a:t>
            </a:r>
            <a:r>
              <a:rPr lang="en-US" sz="1200" i="1" dirty="0" err="1" smtClean="0"/>
              <a:t>Lett</a:t>
            </a:r>
            <a:r>
              <a:rPr lang="en-US" sz="1200" i="1" dirty="0" smtClean="0"/>
              <a:t>.</a:t>
            </a:r>
            <a:r>
              <a:rPr lang="en-US" sz="1200" dirty="0" smtClean="0"/>
              <a:t>, 28(5), 747–750, doi:10.1029/2000GL012348</a:t>
            </a:r>
            <a:r>
              <a:rPr lang="en-US" sz="1200" i="1" dirty="0" smtClean="0"/>
              <a:t>.</a:t>
            </a:r>
            <a:r>
              <a:rPr lang="en-US" sz="1200" dirty="0" smtClean="0"/>
              <a:t> </a:t>
            </a:r>
          </a:p>
          <a:p>
            <a:endParaRPr lang="en-US" sz="1200" b="1" dirty="0" smtClean="0"/>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Battle Ground Lake is located 30 km north of the Columbia River, in Clark County Washington, near the town of Battle Ground. </a:t>
            </a:r>
          </a:p>
          <a:p>
            <a:r>
              <a:rPr lang="en-US" dirty="0" smtClean="0"/>
              <a:t>The lake has been in existence for at least the last 20,000 years and has continuously accumulated sediments through most of that time. Trapped in the sediments are pollen grains from the plants that grew in the general vicinity of the lake at the time the sediments were deposited. By examining the pollen in different layers of sediment from the bottom layer to the top, we can reconstruct the vegetation changes that have occurred in the area during the lake's existence. Because we know something about the climatic conditions that the plants needed to survive, we can use the vegetation data to reconstruct the past climate in the area for the entire 20,000-year period. </a:t>
            </a:r>
          </a:p>
          <a:p>
            <a:r>
              <a:rPr lang="en-US" dirty="0" smtClean="0"/>
              <a:t>Many layers have been identified by </a:t>
            </a:r>
            <a:r>
              <a:rPr lang="en-US" dirty="0" err="1" smtClean="0"/>
              <a:t>paleoclimatologists</a:t>
            </a:r>
            <a:r>
              <a:rPr lang="en-US" dirty="0" smtClean="0"/>
              <a:t>. For the sake of simplicity, we will combine these into five major layers. The age of each layer has been established by radiocarbon dating and by reference to volcanic ash layers of known age from Mt. St. Helens and from the explosion of Mt. </a:t>
            </a:r>
            <a:r>
              <a:rPr lang="en-US" dirty="0" err="1" smtClean="0"/>
              <a:t>Mazama</a:t>
            </a:r>
            <a:r>
              <a:rPr lang="en-US" dirty="0" smtClean="0"/>
              <a:t> (now Crater Lake in Oregon).</a:t>
            </a:r>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Reference: </a:t>
            </a:r>
            <a:r>
              <a:rPr lang="en-US" sz="1200" kern="1200" dirty="0" err="1" smtClean="0">
                <a:solidFill>
                  <a:schemeClr val="tx1"/>
                </a:solidFill>
                <a:latin typeface="+mn-lt"/>
                <a:ea typeface="+mn-ea"/>
                <a:cs typeface="+mn-cs"/>
              </a:rPr>
              <a:t>Barnosky</a:t>
            </a:r>
            <a:r>
              <a:rPr lang="en-US" sz="1200" kern="1200" dirty="0" smtClean="0">
                <a:solidFill>
                  <a:schemeClr val="tx1"/>
                </a:solidFill>
                <a:latin typeface="+mn-lt"/>
                <a:ea typeface="+mn-ea"/>
                <a:cs typeface="+mn-cs"/>
              </a:rPr>
              <a:t>, C. W., 1985. Late quaternary vegetation near Battle Ground Lake, southern Puget Trough, Washington. </a:t>
            </a:r>
            <a:r>
              <a:rPr lang="en-US" sz="1200" i="1" kern="1200" dirty="0" smtClean="0">
                <a:solidFill>
                  <a:schemeClr val="tx1"/>
                </a:solidFill>
                <a:latin typeface="+mn-lt"/>
                <a:ea typeface="+mn-ea"/>
                <a:cs typeface="+mn-cs"/>
              </a:rPr>
              <a:t>Geological Society of America Bull.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96</a:t>
            </a:r>
            <a:r>
              <a:rPr lang="en-US" sz="1200" kern="1200" dirty="0" smtClean="0">
                <a:solidFill>
                  <a:schemeClr val="tx1"/>
                </a:solidFill>
                <a:latin typeface="+mn-lt"/>
                <a:ea typeface="+mn-ea"/>
                <a:cs typeface="+mn-cs"/>
              </a:rPr>
              <a:t>, 263 - 271.</a:t>
            </a:r>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Based on an article and graphics by</a:t>
            </a:r>
            <a:r>
              <a:rPr lang="en-US" baseline="0" dirty="0" smtClean="0"/>
              <a:t> </a:t>
            </a:r>
            <a:r>
              <a:rPr lang="en-US" dirty="0" smtClean="0"/>
              <a:t>David S. Chapman and Michael G. Davis, Department of Geology and Geophysics, University of Utah, Salt Lake City, Utah. </a:t>
            </a:r>
          </a:p>
          <a:p>
            <a:r>
              <a:rPr lang="en-US" kern="1200" dirty="0" smtClean="0">
                <a:solidFill>
                  <a:schemeClr val="tx1"/>
                </a:solidFill>
                <a:latin typeface="+mn-lt"/>
                <a:ea typeface="+mn-ea"/>
                <a:cs typeface="+mn-cs"/>
              </a:rPr>
              <a:t>Chapman, D., &amp; Davis, M. (2010). Climate change: past, present, and future. </a:t>
            </a:r>
            <a:r>
              <a:rPr lang="en-US" i="1" kern="1200" dirty="0" smtClean="0">
                <a:solidFill>
                  <a:schemeClr val="tx1"/>
                </a:solidFill>
                <a:latin typeface="+mn-lt"/>
                <a:ea typeface="+mn-ea"/>
                <a:cs typeface="+mn-cs"/>
              </a:rPr>
              <a:t>EOS, Transactions, American Physical Union, 91(37), 325–332.</a:t>
            </a:r>
          </a:p>
          <a:p>
            <a:r>
              <a:rPr lang="en-US" kern="1200" dirty="0" smtClean="0">
                <a:solidFill>
                  <a:schemeClr val="tx1"/>
                </a:solidFill>
                <a:latin typeface="+mn-lt"/>
                <a:ea typeface="+mn-ea"/>
                <a:cs typeface="+mn-cs"/>
              </a:rPr>
              <a:t>Temperature</a:t>
            </a:r>
            <a:r>
              <a:rPr lang="en-US" kern="1200" baseline="0" dirty="0" smtClean="0">
                <a:solidFill>
                  <a:schemeClr val="tx1"/>
                </a:solidFill>
                <a:latin typeface="+mn-lt"/>
                <a:ea typeface="+mn-ea"/>
                <a:cs typeface="+mn-cs"/>
              </a:rPr>
              <a:t> records</a:t>
            </a:r>
            <a:r>
              <a:rPr lang="en-US" kern="1200" dirty="0" smtClean="0">
                <a:solidFill>
                  <a:schemeClr val="tx1"/>
                </a:solidFill>
                <a:latin typeface="+mn-lt"/>
                <a:ea typeface="+mn-ea"/>
                <a:cs typeface="+mn-cs"/>
              </a:rPr>
              <a:t> from a wide variety of geographically diverse proxies show a consistent picture of our warming world.</a:t>
            </a:r>
          </a:p>
          <a:p>
            <a:endParaRPr lang="en-US" kern="1200" dirty="0" smtClean="0">
              <a:solidFill>
                <a:schemeClr val="tx1"/>
              </a:solidFill>
              <a:latin typeface="+mn-lt"/>
              <a:ea typeface="+mn-ea"/>
              <a:cs typeface="+mn-cs"/>
            </a:endParaRPr>
          </a:p>
          <a:p>
            <a:r>
              <a:rPr lang="en-US" sz="1400" b="1" dirty="0" smtClean="0"/>
              <a:t>Instrumental Record</a:t>
            </a:r>
          </a:p>
          <a:p>
            <a:r>
              <a:rPr lang="en-US" dirty="0" smtClean="0"/>
              <a:t>Surface temperatures for Earth are most reliably known for the period 1850 to present. This is the time for which there has been reasonable global coverage of stations measuring temperature in a systematic manner. The records show that since 1850, global average temperature increased by about 0.8°C, with much of the warming occurring since 1975.</a:t>
            </a:r>
          </a:p>
          <a:p>
            <a:pPr>
              <a:defRPr/>
            </a:pPr>
            <a:r>
              <a:rPr lang="en-US" dirty="0" smtClean="0"/>
              <a:t>----------------------------------------------------------------------------------------------------------------------</a:t>
            </a:r>
          </a:p>
          <a:p>
            <a:pPr>
              <a:defRPr/>
            </a:pPr>
            <a:r>
              <a:rPr lang="en-US" dirty="0" smtClean="0"/>
              <a:t>Philip </a:t>
            </a:r>
            <a:r>
              <a:rPr lang="en-US" dirty="0" err="1" smtClean="0"/>
              <a:t>Brohan</a:t>
            </a:r>
            <a:r>
              <a:rPr lang="en-US" dirty="0" smtClean="0"/>
              <a:t> and colleagues from universities in the United Kingdom published this record of global average temperatures (called HadCRUT3). The data set was based on a previous global temperature data set called </a:t>
            </a:r>
            <a:r>
              <a:rPr lang="en-US" dirty="0" err="1" smtClean="0"/>
              <a:t>HadCRUT</a:t>
            </a:r>
            <a:r>
              <a:rPr lang="en-US" dirty="0" smtClean="0"/>
              <a:t> which was derived from instrumental records. The old temperature record was modified to reflect improvements in estimating sea surface temperature and land data. The study also included a comprehensive set of uncertainty estimates for the data, including estimates of measurement and sampling error, temperature bias effects, and the effect of limited observational coverage on large-scale averages.</a:t>
            </a:r>
          </a:p>
          <a:p>
            <a:pPr>
              <a:defRPr/>
            </a:pPr>
            <a:endParaRPr lang="en-US" dirty="0" smtClean="0"/>
          </a:p>
          <a:p>
            <a:pPr>
              <a:defRPr/>
            </a:pPr>
            <a:r>
              <a:rPr lang="en-US" dirty="0" err="1" smtClean="0"/>
              <a:t>Brohan</a:t>
            </a:r>
            <a:r>
              <a:rPr lang="en-US" dirty="0" smtClean="0"/>
              <a:t>, P., J. J. Kennedy, I. Harris, S. F. B. </a:t>
            </a:r>
            <a:r>
              <a:rPr lang="en-US" dirty="0" err="1" smtClean="0"/>
              <a:t>Tett</a:t>
            </a:r>
            <a:r>
              <a:rPr lang="en-US" dirty="0" smtClean="0"/>
              <a:t>, and P. D. Jones (2006), </a:t>
            </a:r>
            <a:r>
              <a:rPr lang="en-US" b="1" dirty="0" smtClean="0"/>
              <a:t>Uncertainty estimates in regional and global observed temperature changes: A new data set from 1850</a:t>
            </a:r>
            <a:r>
              <a:rPr lang="en-US" dirty="0" smtClean="0"/>
              <a:t>, </a:t>
            </a:r>
            <a:r>
              <a:rPr lang="en-US" i="1" dirty="0" smtClean="0"/>
              <a:t>J. </a:t>
            </a:r>
            <a:r>
              <a:rPr lang="en-US" i="1" dirty="0" err="1" smtClean="0"/>
              <a:t>Geophys</a:t>
            </a:r>
            <a:r>
              <a:rPr lang="en-US" i="1" dirty="0" smtClean="0"/>
              <a:t>. Res.</a:t>
            </a:r>
            <a:r>
              <a:rPr lang="en-US" dirty="0" smtClean="0"/>
              <a:t>, 111, D12106, doi:10.1029/2005JD006548.</a:t>
            </a:r>
          </a:p>
          <a:p>
            <a:endParaRPr lang="en-US"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0"/>
              </a:spcBef>
            </a:pPr>
            <a:r>
              <a:rPr lang="en-US" dirty="0" smtClean="0"/>
              <a:t>Since tree growth is influenced by climatic conditions, patterns in tree-ring widths, density,  etc, reflect variations in climate.� In temperate regions where there is a distinct growing season, trees generally produce one ring a year, and thus record the climatic conditions of each </a:t>
            </a:r>
            <a:r>
              <a:rPr lang="en-US" dirty="0" err="1" smtClean="0"/>
              <a:t>year.�Trees</a:t>
            </a:r>
            <a:r>
              <a:rPr lang="en-US" dirty="0" smtClean="0"/>
              <a:t> can grow to be hundreds to thousands of years old and can contain annually-resolved records of climate for centuries to millennia. A cross section of a young conifer</a:t>
            </a:r>
            <a:br>
              <a:rPr lang="en-US" dirty="0" smtClean="0"/>
            </a:br>
            <a:r>
              <a:rPr lang="en-US" dirty="0" smtClean="0"/>
              <a:t>Photo Credits: NOAA Paleoclimatology Program</a:t>
            </a:r>
          </a:p>
          <a:p>
            <a:pPr>
              <a:spcBef>
                <a:spcPts val="0"/>
              </a:spcBef>
            </a:pPr>
            <a:r>
              <a:rPr lang="en-US" dirty="0" smtClean="0"/>
              <a:t>Source: </a:t>
            </a:r>
            <a:r>
              <a:rPr lang="en-US" dirty="0" smtClean="0">
                <a:hlinkClick r:id="rId3"/>
              </a:rPr>
              <a:t>http://www.ncdc.noaa.gov/paleo/slides/slideset/index18.htm</a:t>
            </a:r>
            <a:endParaRPr lang="en-US" dirty="0" smtClean="0"/>
          </a:p>
          <a:p>
            <a:pPr>
              <a:spcBef>
                <a:spcPts val="0"/>
              </a:spcBef>
            </a:pPr>
            <a:endParaRPr lang="en-US" dirty="0" smtClean="0"/>
          </a:p>
          <a:p>
            <a:pPr>
              <a:spcBef>
                <a:spcPts val="0"/>
              </a:spcBef>
            </a:pPr>
            <a:r>
              <a:rPr lang="en-US" dirty="0" smtClean="0"/>
              <a:t>Corals build their hard skeletons from calcium carbonate, a mineral extracted from sea water. The carbonate contains </a:t>
            </a:r>
            <a:r>
              <a:rPr lang="en-US" dirty="0" smtClean="0">
                <a:hlinkClick r:id="rId4"/>
              </a:rPr>
              <a:t>isotopes</a:t>
            </a:r>
            <a:r>
              <a:rPr lang="en-US" dirty="0" smtClean="0"/>
              <a:t> of oxygen, as well as trace metals, that can be used to determine the temperature of the water in which the coral grew. These temperature recordings can then be used to reconstruct climate when the coral lived. Two sections of a coral core from the Galapagos. The cores are x-rayed so scientists can see the </a:t>
            </a:r>
            <a:r>
              <a:rPr lang="en-US" dirty="0" smtClean="0">
                <a:hlinkClick r:id="rId5"/>
              </a:rPr>
              <a:t>growth bands</a:t>
            </a:r>
            <a:r>
              <a:rPr lang="en-US" dirty="0" smtClean="0"/>
              <a:t>. Next, segments are marked for sampling: black lines represent annual bands, blue and red lines subdivide the year into quarters. The core is then cut along the lines and the individual segments analyzed in a laboratory .</a:t>
            </a:r>
            <a:br>
              <a:rPr lang="en-US" dirty="0" smtClean="0"/>
            </a:br>
            <a:r>
              <a:rPr lang="en-US" dirty="0" smtClean="0"/>
              <a:t>Photo Credits: Rob Dunbar Dept. of Geology and Geophysics, Rice University </a:t>
            </a:r>
          </a:p>
          <a:p>
            <a:pPr>
              <a:spcBef>
                <a:spcPts val="0"/>
              </a:spcBef>
            </a:pPr>
            <a:r>
              <a:rPr lang="en-US" dirty="0" smtClean="0"/>
              <a:t>Source: http://www.ncdc.noaa.gov/paleo/slides/slideset/index13.htm</a:t>
            </a:r>
          </a:p>
          <a:p>
            <a:pPr>
              <a:spcBef>
                <a:spcPts val="0"/>
              </a:spcBef>
            </a:pPr>
            <a:endParaRPr lang="en-US" dirty="0" smtClean="0"/>
          </a:p>
          <a:p>
            <a:pPr>
              <a:spcBef>
                <a:spcPts val="0"/>
              </a:spcBef>
            </a:pPr>
            <a:r>
              <a:rPr lang="en-US" dirty="0" smtClean="0"/>
              <a:t>Located high in mountains and the polar ice caps, ice accumulates from snowfall over many </a:t>
            </a:r>
            <a:r>
              <a:rPr lang="en-US" dirty="0" err="1" smtClean="0"/>
              <a:t>millenia</a:t>
            </a:r>
            <a:r>
              <a:rPr lang="en-US" dirty="0" smtClean="0"/>
              <a:t>. Scientists drill through the deep ice to collect ice cores that contain dust, air bubbles, or isotopes of oxygen, that can be used to </a:t>
            </a:r>
            <a:r>
              <a:rPr lang="en-US" dirty="0" smtClean="0">
                <a:hlinkClick r:id="rId6"/>
              </a:rPr>
              <a:t>interpret the past climate </a:t>
            </a:r>
            <a:r>
              <a:rPr lang="en-US" dirty="0" smtClean="0"/>
              <a:t>of that area. A section of an ice core taken on the Clark Glacier in the McMurdo Dry Valleys. A 160-meter core was extracted to study the climate in the area over the past 2,000 years.</a:t>
            </a:r>
            <a:r>
              <a:rPr lang="en-US" baseline="0" dirty="0" smtClean="0"/>
              <a:t> </a:t>
            </a:r>
          </a:p>
          <a:p>
            <a:pPr>
              <a:spcBef>
                <a:spcPts val="0"/>
              </a:spcBef>
            </a:pPr>
            <a:r>
              <a:rPr lang="en-US" baseline="0" dirty="0" smtClean="0"/>
              <a:t>Credit : Emily Stone, Source: </a:t>
            </a:r>
            <a:r>
              <a:rPr lang="en-US" baseline="0" dirty="0" smtClean="0">
                <a:hlinkClick r:id="rId7"/>
              </a:rPr>
              <a:t>http://photolibrary.usap.gov/portscripts/portweb.dll?query&amp;field1=filename&amp;op1=matches&amp;value=corecloseup.jpg&amp;catalog=antarctica&amp;template=usapgovmidthumbs</a:t>
            </a:r>
            <a:r>
              <a:rPr lang="en-US" baseline="0" dirty="0" smtClean="0"/>
              <a:t> </a:t>
            </a:r>
          </a:p>
          <a:p>
            <a:pPr>
              <a:spcBef>
                <a:spcPts val="0"/>
              </a:spcBef>
            </a:pPr>
            <a:endParaRPr lang="en-US" sz="1200" baseline="0" dirty="0" smtClean="0"/>
          </a:p>
          <a:p>
            <a:pPr>
              <a:spcBef>
                <a:spcPts val="0"/>
              </a:spcBef>
            </a:pPr>
            <a:r>
              <a:rPr lang="en-US" dirty="0" smtClean="0"/>
              <a:t>All flowering plants produce pollen grains. Their distinctive shapes can be used to identify the type of plant from which they came. Pollen grains are well preserved in the sediment layers of ponds, lakes or the ocean. An analysis pollen grains in each layer tell us what kinds of plants were growing at the time the sediment was deposited.� Inferences can then be made about the climate based on the types of plants found in each layer. </a:t>
            </a:r>
            <a:r>
              <a:rPr lang="en-US" sz="1200" dirty="0" smtClean="0"/>
              <a:t>Morphological features of pollen spores</a:t>
            </a:r>
            <a:r>
              <a:rPr lang="en-US" sz="1200" baseline="0" dirty="0" smtClean="0"/>
              <a:t> from the Florida Everglades (USGS) </a:t>
            </a:r>
            <a:r>
              <a:rPr lang="en-US" sz="1200" dirty="0" smtClean="0">
                <a:hlinkClick r:id="rId8"/>
              </a:rPr>
              <a:t>http://sofia.usgs.gov/publications/papers/pollen_atlas/plate21-23.html</a:t>
            </a:r>
            <a:r>
              <a:rPr lang="en-US" sz="1200" dirty="0" smtClean="0"/>
              <a:t> </a:t>
            </a:r>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Proxy Records</a:t>
            </a:r>
          </a:p>
          <a:p>
            <a:r>
              <a:rPr lang="en-US" sz="1200" dirty="0" smtClean="0"/>
              <a:t>Temperatures deduced from natural records such as tree rings, corals, layers of ice, marine and lake sediments, and ground or ice temperatures.</a:t>
            </a:r>
          </a:p>
          <a:p>
            <a:r>
              <a:rPr lang="en-US" sz="1200" dirty="0" smtClean="0"/>
              <a:t>----------------------------------------------------------------------------------------------------------</a:t>
            </a:r>
          </a:p>
          <a:p>
            <a:r>
              <a:rPr lang="en-US" sz="1200" dirty="0" smtClean="0"/>
              <a:t>The </a:t>
            </a:r>
            <a:r>
              <a:rPr lang="en-US" sz="1200" dirty="0" err="1" smtClean="0"/>
              <a:t>Esper</a:t>
            </a:r>
            <a:r>
              <a:rPr lang="en-US" sz="1200" dirty="0" smtClean="0"/>
              <a:t> et. al. record was extracted from tree-ring chronologies from 14 sites in the Northern Hemisphere. Jan </a:t>
            </a:r>
            <a:r>
              <a:rPr lang="en-US" sz="1200" dirty="0" err="1" smtClean="0"/>
              <a:t>Esper</a:t>
            </a:r>
            <a:r>
              <a:rPr lang="en-US" sz="1200" dirty="0" smtClean="0"/>
              <a:t> and </a:t>
            </a:r>
            <a:r>
              <a:rPr lang="en-US" sz="1200" dirty="0" err="1" smtClean="0"/>
              <a:t>and</a:t>
            </a:r>
            <a:r>
              <a:rPr lang="en-US" sz="1200" dirty="0" smtClean="0"/>
              <a:t> Fritz </a:t>
            </a:r>
            <a:r>
              <a:rPr lang="en-US" sz="1200" dirty="0" err="1" smtClean="0"/>
              <a:t>Schweingruber</a:t>
            </a:r>
            <a:r>
              <a:rPr lang="en-US" sz="1200" dirty="0" smtClean="0"/>
              <a:t> are affiliated with the Swiss Federal Research Institute in Switzerland. Edward Cook is affiliated with Lamont-Doherty Earth Observatory at Columbia University, New York, in the United States. </a:t>
            </a:r>
          </a:p>
          <a:p>
            <a:endParaRPr lang="en-US" sz="1200" dirty="0" smtClean="0"/>
          </a:p>
          <a:p>
            <a:r>
              <a:rPr lang="en-US" sz="1200" dirty="0" err="1" smtClean="0"/>
              <a:t>Esper</a:t>
            </a:r>
            <a:r>
              <a:rPr lang="en-US" sz="1200" dirty="0" smtClean="0"/>
              <a:t>, J., E. R. Cook, and F. H. </a:t>
            </a:r>
            <a:r>
              <a:rPr lang="en-US" sz="1200" dirty="0" err="1" smtClean="0"/>
              <a:t>Schweingruber</a:t>
            </a:r>
            <a:r>
              <a:rPr lang="en-US" sz="1200" dirty="0" smtClean="0"/>
              <a:t> (2002), </a:t>
            </a:r>
            <a:r>
              <a:rPr lang="en-US" sz="1200" b="1" dirty="0" smtClean="0"/>
              <a:t>Low-Frequency Signals in Long Tree-Ring Chronologies for Reconstructing Past Temperature Variability </a:t>
            </a:r>
            <a:r>
              <a:rPr lang="en-US" sz="1200" i="1" dirty="0" smtClean="0"/>
              <a:t>Science </a:t>
            </a:r>
            <a:r>
              <a:rPr lang="en-US" sz="1200" dirty="0" smtClean="0"/>
              <a:t>22 March 2002: Vol. 295 no. 5563 pp. 2250-2253  DOI: 10.1126/science.1066208</a:t>
            </a:r>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Proxy Records</a:t>
            </a:r>
          </a:p>
          <a:p>
            <a:r>
              <a:rPr lang="en-US" sz="1200" dirty="0" smtClean="0"/>
              <a:t>Temperatures deduced from natural records such as tree rings, corals, layers of ice, marine and lake sediments, and ground or ice temperatures.</a:t>
            </a:r>
          </a:p>
          <a:p>
            <a:r>
              <a:rPr lang="en-US" sz="1200" dirty="0" smtClean="0"/>
              <a:t>----------------------------------------------------------------------------------------------------------</a:t>
            </a:r>
            <a:endParaRPr lang="en-US" sz="1200" b="1" dirty="0" smtClean="0"/>
          </a:p>
          <a:p>
            <a:r>
              <a:rPr lang="en-US" sz="1200" dirty="0" smtClean="0"/>
              <a:t>The Mann and Jones record of past temperatures is based on ice boreholes, ice cores, sediment records, and tree-ring chronologies. Michael E. Mann is affiliated with the Department of Environmental Sciences at the University of Virginia in Charlottesville, Virginia in the USA. Philip D. Jones is affiliated with the Climatic Research Unit at University of East Anglia in Norwich, in the United Kingdom. </a:t>
            </a:r>
          </a:p>
          <a:p>
            <a:endParaRPr lang="en-US" sz="1200" b="1" dirty="0" smtClean="0"/>
          </a:p>
          <a:p>
            <a:r>
              <a:rPr lang="en-US" sz="1200" dirty="0" smtClean="0"/>
              <a:t>Mann, M. E., and P. D. Jones (2003), </a:t>
            </a:r>
            <a:r>
              <a:rPr lang="en-US" sz="1200" b="1" dirty="0" smtClean="0"/>
              <a:t>Global Surface Temperatures over the Past Two Millennia</a:t>
            </a:r>
            <a:r>
              <a:rPr lang="en-US" sz="1200" i="1" dirty="0" smtClean="0"/>
              <a:t> Geophysical Research Letters</a:t>
            </a:r>
            <a:r>
              <a:rPr lang="en-US" sz="1200" dirty="0" smtClean="0"/>
              <a:t> Vol. 30, No. 15, 1820, August 2003 </a:t>
            </a:r>
            <a:r>
              <a:rPr lang="en-US" sz="1200" dirty="0" err="1" smtClean="0"/>
              <a:t>doi</a:t>
            </a:r>
            <a:r>
              <a:rPr lang="en-US" sz="1200" dirty="0" smtClean="0"/>
              <a:t>: 10.1029/2003GL017814</a:t>
            </a:r>
            <a:r>
              <a:rPr lang="en-US" sz="1200" i="1" dirty="0" smtClean="0"/>
              <a:t> </a:t>
            </a:r>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Proxy Records</a:t>
            </a:r>
          </a:p>
          <a:p>
            <a:r>
              <a:rPr lang="en-US" sz="1200" dirty="0" smtClean="0"/>
              <a:t>Temperatures deduced from natural records such as tree rings, corals, layers of ice, marine and lake sediments, and ground or ice temperatures.</a:t>
            </a:r>
          </a:p>
          <a:p>
            <a:r>
              <a:rPr lang="en-US" sz="1200" dirty="0" smtClean="0"/>
              <a:t>----------------------------------------------------------------------------------------------------------</a:t>
            </a:r>
            <a:endParaRPr lang="en-US" sz="1200" b="1" dirty="0" smtClean="0"/>
          </a:p>
          <a:p>
            <a:r>
              <a:rPr lang="en-US" sz="1200" dirty="0" smtClean="0"/>
              <a:t>Anders </a:t>
            </a:r>
            <a:r>
              <a:rPr lang="en-US" sz="1200" dirty="0" err="1" smtClean="0"/>
              <a:t>Moberg</a:t>
            </a:r>
            <a:r>
              <a:rPr lang="en-US" sz="1200" dirty="0" smtClean="0"/>
              <a:t> and colleagues from Sweden and Russia published a temperature record deduced from tree rings and lake and ocean sediments. </a:t>
            </a:r>
          </a:p>
          <a:p>
            <a:endParaRPr lang="en-US" sz="1200" dirty="0" smtClean="0"/>
          </a:p>
          <a:p>
            <a:r>
              <a:rPr lang="en-US" sz="1200" dirty="0" err="1" smtClean="0"/>
              <a:t>Moberg</a:t>
            </a:r>
            <a:r>
              <a:rPr lang="en-US" sz="1200" dirty="0" smtClean="0"/>
              <a:t>, A., D. M. </a:t>
            </a:r>
            <a:r>
              <a:rPr lang="en-US" sz="1200" dirty="0" err="1" smtClean="0"/>
              <a:t>Sonechkin</a:t>
            </a:r>
            <a:r>
              <a:rPr lang="en-US" sz="1200" dirty="0" smtClean="0"/>
              <a:t>, K. Holmgren, N. M. </a:t>
            </a:r>
            <a:r>
              <a:rPr lang="en-US" sz="1200" dirty="0" err="1" smtClean="0"/>
              <a:t>Datsenko</a:t>
            </a:r>
            <a:r>
              <a:rPr lang="en-US" sz="1200" dirty="0" smtClean="0"/>
              <a:t>, and W. </a:t>
            </a:r>
            <a:r>
              <a:rPr lang="en-US" sz="1200" dirty="0" err="1" smtClean="0"/>
              <a:t>Karlén</a:t>
            </a:r>
            <a:r>
              <a:rPr lang="en-US" sz="1200" dirty="0" smtClean="0"/>
              <a:t> (2005),</a:t>
            </a:r>
            <a:r>
              <a:rPr lang="en-US" sz="1200" b="1" dirty="0" smtClean="0"/>
              <a:t> Highly variable Northern Hemisphere temperatures reconstructed from low- and high-resolution proxy data </a:t>
            </a:r>
            <a:r>
              <a:rPr lang="en-US" sz="1200" i="1" dirty="0" smtClean="0"/>
              <a:t>Nature</a:t>
            </a:r>
            <a:r>
              <a:rPr lang="en-US" sz="1200" dirty="0" smtClean="0"/>
              <a:t>, Vol. 433, No. 7026, pp. 613 - 617, 10 February 2005.</a:t>
            </a:r>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Proxy Records</a:t>
            </a:r>
          </a:p>
          <a:p>
            <a:r>
              <a:rPr lang="en-US" sz="1200" dirty="0" smtClean="0"/>
              <a:t>Temperatures deduced from natural records such as tree rings, corals, layers of ice, marine and lake sediments, and ground or ice temperatures.</a:t>
            </a:r>
          </a:p>
          <a:p>
            <a:r>
              <a:rPr lang="en-US" sz="1200" dirty="0" smtClean="0"/>
              <a:t>----------------------------------------------------------------------------------------------------------</a:t>
            </a:r>
            <a:endParaRPr lang="en-US" sz="1200" b="1" dirty="0" smtClean="0"/>
          </a:p>
          <a:p>
            <a:r>
              <a:rPr lang="en-US" sz="1200" dirty="0" smtClean="0"/>
              <a:t>Gabriele </a:t>
            </a:r>
            <a:r>
              <a:rPr lang="en-US" sz="1200" dirty="0" err="1" smtClean="0"/>
              <a:t>Hegerl</a:t>
            </a:r>
            <a:r>
              <a:rPr lang="en-US" sz="1200" dirty="0" smtClean="0"/>
              <a:t>, along with two of her Duke University colleagues and a collaborator in the United Kingdom developed their temperature reconstruction as follows: “We use large-ensemble energy balance modeling and simulate the temperature response to past solar, volcanic and greenhouse gas forcing to determine which climate sensitivities yield simulations that are in agreement with proxy reconstructions. After accounting for the uncertainty in reconstructions and estimates of past external forcing, we find an independent estimate of climate sensitivity that is very similar to those from instrumental data.”</a:t>
            </a:r>
          </a:p>
          <a:p>
            <a:endParaRPr lang="en-US" sz="1200" dirty="0" smtClean="0"/>
          </a:p>
          <a:p>
            <a:r>
              <a:rPr lang="en-US" sz="1200" dirty="0" err="1" smtClean="0"/>
              <a:t>Hegerl</a:t>
            </a:r>
            <a:r>
              <a:rPr lang="en-US" sz="1200" dirty="0" smtClean="0"/>
              <a:t>, G. C., T. J. Crowley, W. T. Hyde, and D. J. Frame (2006), </a:t>
            </a:r>
            <a:r>
              <a:rPr lang="en-US" sz="1200" b="1" dirty="0" smtClean="0"/>
              <a:t>Climate sensitivity constrained by temperature reconstructions over the past seven centuries. </a:t>
            </a:r>
            <a:r>
              <a:rPr lang="en-US" sz="1200" i="1" dirty="0" smtClean="0"/>
              <a:t>Nature </a:t>
            </a:r>
            <a:r>
              <a:rPr lang="en-US" sz="1200" dirty="0" smtClean="0"/>
              <a:t>440, 1029-1032 (20 April 2006) | doi:10.1038/nature04679</a:t>
            </a:r>
          </a:p>
          <a:p>
            <a:endParaRPr lang="en-US" sz="1200" dirty="0" smtClean="0"/>
          </a:p>
        </p:txBody>
      </p:sp>
      <p:sp>
        <p:nvSpPr>
          <p:cNvPr id="4" name="Slide Number Placeholder 3"/>
          <p:cNvSpPr>
            <a:spLocks noGrp="1"/>
          </p:cNvSpPr>
          <p:nvPr>
            <p:ph type="sldNum" sz="quarter" idx="10"/>
          </p:nvPr>
        </p:nvSpPr>
        <p:spPr/>
        <p:txBody>
          <a:bodyPr/>
          <a:lstStyle/>
          <a:p>
            <a:pPr>
              <a:defRPr/>
            </a:pPr>
            <a:fld id="{40214035-CBEA-449B-979F-05A35A47520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Glacier Lengths</a:t>
            </a:r>
          </a:p>
          <a:p>
            <a:r>
              <a:rPr lang="en-US" sz="1200" dirty="0" smtClean="0"/>
              <a:t>Historical paintings, photographs, and other documents enable researchers to estimate the change in glacier mass balance over time and deduce corresponding temperatures.</a:t>
            </a:r>
          </a:p>
          <a:p>
            <a:r>
              <a:rPr lang="en-US" sz="1200" dirty="0" smtClean="0"/>
              <a:t>----------------------------------------------------------------------------------------------------------</a:t>
            </a:r>
          </a:p>
          <a:p>
            <a:r>
              <a:rPr lang="en-US" sz="1200" dirty="0" smtClean="0"/>
              <a:t>J. </a:t>
            </a:r>
            <a:r>
              <a:rPr lang="en-US" sz="1200" dirty="0" err="1" smtClean="0"/>
              <a:t>Oerlemans</a:t>
            </a:r>
            <a:r>
              <a:rPr lang="en-US" sz="1200" dirty="0" smtClean="0"/>
              <a:t> of the Institute for Marine and Atmospheric Research at Utrecht University in the Netherlands constructed a temperature history for different parts of the world from 169 glacier length records. Using a first-order theory of glacier dynamics, he related changes in glacier length to changes in temperature. The derived temperature histories are fully independent of proxy and instrumental data used in earlier reconstructions.</a:t>
            </a:r>
          </a:p>
          <a:p>
            <a:endParaRPr lang="en-US" sz="1200" b="1" dirty="0" smtClean="0"/>
          </a:p>
          <a:p>
            <a:r>
              <a:rPr lang="en-US" sz="1200" dirty="0" err="1" smtClean="0"/>
              <a:t>Oerlemans</a:t>
            </a:r>
            <a:r>
              <a:rPr lang="en-US" sz="1200" dirty="0" smtClean="0"/>
              <a:t>, J. (2005) </a:t>
            </a:r>
            <a:r>
              <a:rPr lang="en-US" sz="1200" b="1" dirty="0" smtClean="0"/>
              <a:t>Extracting a Climate Signal from 169 Glacier Records</a:t>
            </a:r>
            <a:r>
              <a:rPr lang="en-US" sz="1200" dirty="0" smtClean="0"/>
              <a:t> </a:t>
            </a:r>
            <a:r>
              <a:rPr lang="en-US" sz="1200" i="1" dirty="0" smtClean="0"/>
              <a:t>Science </a:t>
            </a:r>
            <a:r>
              <a:rPr lang="en-US" sz="1200" dirty="0" smtClean="0"/>
              <a:t>Vol. 308, No. 5722, pp. 675-677, 29 April 2005. </a:t>
            </a:r>
            <a:endParaRPr lang="en-US" dirty="0"/>
          </a:p>
        </p:txBody>
      </p:sp>
      <p:sp>
        <p:nvSpPr>
          <p:cNvPr id="4" name="Slide Number Placeholder 3"/>
          <p:cNvSpPr>
            <a:spLocks noGrp="1"/>
          </p:cNvSpPr>
          <p:nvPr>
            <p:ph type="sldNum" sz="quarter" idx="10"/>
          </p:nvPr>
        </p:nvSpPr>
        <p:spPr/>
        <p:txBody>
          <a:bodyPr/>
          <a:lstStyle/>
          <a:p>
            <a:fld id="{BB06E6E3-0CF7-3F4D-B36C-57276BD616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Borehole Temperatures</a:t>
            </a:r>
          </a:p>
          <a:p>
            <a:r>
              <a:rPr lang="en-US" sz="1200" dirty="0" smtClean="0"/>
              <a:t>Subsurface temperatures measured in boreholes register not only the steady state heat flowing out from Earth’s interior, but also changes in past surface temperature. Heat of the Earth’s atmosphere diffuses into the Earth’s crust such that progressively deeper regions of the subsurface hold signatures for the temperatures of progressively older times.</a:t>
            </a:r>
          </a:p>
          <a:p>
            <a:r>
              <a:rPr lang="en-US" sz="1200" dirty="0" smtClean="0"/>
              <a:t>----------------------------------------------------------------------------------------------------------</a:t>
            </a:r>
          </a:p>
          <a:p>
            <a:r>
              <a:rPr lang="en-US" sz="1200" dirty="0" err="1" smtClean="0"/>
              <a:t>Shaopeng</a:t>
            </a:r>
            <a:r>
              <a:rPr lang="en-US" sz="1200" dirty="0" smtClean="0"/>
              <a:t> Huang and a colleague at the University of Michigan, working with a collaborator from Canada used present-day temperatures in 616 boreholes from all continents except Antarctica to reconstruct century-long trends in temperatures over the past 500 years at global, hemispheric and continental scales.</a:t>
            </a:r>
          </a:p>
          <a:p>
            <a:endParaRPr lang="en-US" sz="1200" dirty="0" smtClean="0"/>
          </a:p>
          <a:p>
            <a:r>
              <a:rPr lang="en-US" sz="1200" dirty="0" smtClean="0"/>
              <a:t>Huang, S.. Pollack, H.N. &amp; </a:t>
            </a:r>
            <a:r>
              <a:rPr lang="en-US" sz="1200" dirty="0" err="1" smtClean="0"/>
              <a:t>Shen</a:t>
            </a:r>
            <a:r>
              <a:rPr lang="en-US" sz="1200" dirty="0" smtClean="0"/>
              <a:t>, P.-Y. </a:t>
            </a:r>
            <a:r>
              <a:rPr lang="en-US" sz="1200" b="1" dirty="0" smtClean="0"/>
              <a:t>Temperature trends over the past five centuries reconstructed from borehole temperatures</a:t>
            </a:r>
            <a:r>
              <a:rPr lang="en-US" sz="1200" dirty="0" smtClean="0"/>
              <a:t>. </a:t>
            </a:r>
            <a:r>
              <a:rPr lang="en-US" sz="1200" i="1" dirty="0" smtClean="0"/>
              <a:t>Nature </a:t>
            </a:r>
            <a:r>
              <a:rPr lang="en-US" sz="1200" dirty="0" smtClean="0"/>
              <a:t>403, 756-758 (17 February 2000) | doi:10.1038/35001556 </a:t>
            </a:r>
            <a:endParaRPr lang="en-US" dirty="0"/>
          </a:p>
        </p:txBody>
      </p:sp>
      <p:sp>
        <p:nvSpPr>
          <p:cNvPr id="4" name="Slide Number Placeholder 3"/>
          <p:cNvSpPr>
            <a:spLocks noGrp="1"/>
          </p:cNvSpPr>
          <p:nvPr>
            <p:ph type="sldNum" sz="quarter" idx="10"/>
          </p:nvPr>
        </p:nvSpPr>
        <p:spPr/>
        <p:txBody>
          <a:bodyPr/>
          <a:lstStyle/>
          <a:p>
            <a:fld id="{BB06E6E3-0CF7-3F4D-B36C-57276BD616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flipH="1">
            <a:off x="838200" y="0"/>
            <a:ext cx="76201" cy="685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400" cap="all" baseline="0">
                <a:solidFill>
                  <a:schemeClr val="tx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6" name="Date Placeholder 29"/>
          <p:cNvSpPr>
            <a:spLocks noGrp="1"/>
          </p:cNvSpPr>
          <p:nvPr>
            <p:ph type="dt" sz="half" idx="10"/>
          </p:nvPr>
        </p:nvSpPr>
        <p:spPr/>
        <p:txBody>
          <a:bodyPr/>
          <a:lstStyle>
            <a:lvl1pPr>
              <a:defRPr/>
            </a:lvl1pPr>
          </a:lstStyle>
          <a:p>
            <a:pPr>
              <a:defRPr/>
            </a:pPr>
            <a:fld id="{1BA0A534-25DD-4928-9FF9-8909ABC5CDFE}" type="datetimeFigureOut">
              <a:rPr lang="en-US"/>
              <a:pPr>
                <a:defRPr/>
              </a:pPr>
              <a:t>3/2/2011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6AC915D6-39D7-402E-B03F-2A9FD8B549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9A81D14-CB5E-4697-87EE-C383EC2667B0}" type="datetimeFigureOut">
              <a:rPr lang="en-US"/>
              <a:pPr>
                <a:defRPr/>
              </a:pPr>
              <a:t>3/2/2011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A47D15-936A-4D5D-B94B-05626D4FE8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90B23A7-026A-4705-92FC-AB0051C0D0F3}" type="datetimeFigureOut">
              <a:rPr lang="en-US"/>
              <a:pPr>
                <a:defRPr/>
              </a:pPr>
              <a:t>3/2/2011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AF673E-87D0-4890-A5CE-2D9121E2EF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5000">
              <a:schemeClr val="bg2">
                <a:tint val="38000"/>
                <a:satMod val="1800000"/>
              </a:schemeClr>
            </a:gs>
            <a:gs pos="5000">
              <a:schemeClr val="bg2">
                <a:tint val="40000"/>
                <a:satMod val="1800000"/>
              </a:schemeClr>
            </a:gs>
            <a:gs pos="90000">
              <a:schemeClr val="bg2">
                <a:shade val="18000"/>
                <a:satMod val="275000"/>
              </a:schemeClr>
            </a:gs>
          </a:gsLst>
          <a:path path="circle">
            <a:fillToRect l="20000" t="30000" r="135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A34DA40F-95A6-4932-9BE4-DCEBBDFFA29B}" type="datetimeFigureOut">
              <a:rPr lang="en-US"/>
              <a:pPr>
                <a:defRPr/>
              </a:pPr>
              <a:t>3/2/2011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315EB01-0CD3-4D66-8739-A248D0E7DC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DF5987-7A91-4B41-82EE-5BBAC4B1BA46}"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2E12D5-512B-4BF9-968C-AA3BED27C5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B5D36D2A-2B34-43F0-8E68-C421E25AE3D7}" type="datetimeFigureOut">
              <a:rPr lang="en-US"/>
              <a:pPr>
                <a:defRPr/>
              </a:pPr>
              <a:t>3/2/2011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9589D12-1CA9-4B85-B3FA-04B2A5E050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B5D904CC-08DD-481D-B603-06CF88AEFD1A}" type="datetimeFigureOut">
              <a:rPr lang="en-US"/>
              <a:pPr>
                <a:defRPr/>
              </a:pPr>
              <a:t>3/2/2011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C511FCC-8F1E-4699-AB25-47403ADAC4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8ED0E862-2497-4224-B7B6-EAC8E6527D80}" type="datetimeFigureOut">
              <a:rPr lang="en-US"/>
              <a:pPr>
                <a:defRPr/>
              </a:pPr>
              <a:t>3/2/2011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8959377-ADFA-4A53-A4D2-4155162E56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964A222-BF0C-4FEF-8736-AAFF9B4B3EC6}" type="datetimeFigureOut">
              <a:rPr lang="en-US"/>
              <a:pPr>
                <a:defRPr/>
              </a:pPr>
              <a:t>3/2/2011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A6F2685-8AEF-47D4-B379-5F3950DE07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480AB19F-CC9D-4585-A185-50BA6CC1D98A}" type="datetimeFigureOut">
              <a:rPr lang="en-US"/>
              <a:pPr>
                <a:defRPr/>
              </a:pPr>
              <a:t>3/2/2011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650FCF-F83E-4C9B-B871-2D33202725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1FEA6B-3958-43D9-9693-9C0A7DF5367C}" type="datetimeFigureOut">
              <a:rPr lang="en-US"/>
              <a:pPr>
                <a:defRPr/>
              </a:pPr>
              <a:t>3/2/2011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626E3A-4311-4725-92B8-43E2D96BD0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a:solidFill>
                  <a:schemeClr val="tx2">
                    <a:shade val="50000"/>
                  </a:schemeClr>
                </a:solidFill>
                <a:latin typeface="+mn-lt"/>
              </a:defRPr>
            </a:lvl1pPr>
          </a:lstStyle>
          <a:p>
            <a:pPr>
              <a:defRPr/>
            </a:pPr>
            <a:fld id="{6FFBD83C-30BF-42F2-BE28-6E68672E7E07}" type="datetimeFigureOut">
              <a:rPr lang="en-US"/>
              <a:pPr>
                <a:defRPr/>
              </a:pPr>
              <a:t>3/2/2011</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a:solidFill>
                  <a:schemeClr val="tx2">
                    <a:shade val="50000"/>
                  </a:schemeClr>
                </a:solidFill>
                <a:latin typeface="+mn-lt"/>
              </a:defRPr>
            </a:lvl1pPr>
          </a:lstStyle>
          <a:p>
            <a:pPr>
              <a:defRPr/>
            </a:pPr>
            <a:fld id="{746D4556-4018-4133-8A22-5C8C399BA0FF}" type="slidenum">
              <a:rPr lang="en-US"/>
              <a:pPr>
                <a:defRPr/>
              </a:pPr>
              <a:t>‹#›</a:t>
            </a:fld>
            <a:endParaRPr lang="en-US"/>
          </a:p>
        </p:txBody>
      </p:sp>
      <p:pic>
        <p:nvPicPr>
          <p:cNvPr id="1037" name="Picture 4" descr="images-bar.jpg"/>
          <p:cNvPicPr>
            <a:picLocks noChangeAspect="1"/>
          </p:cNvPicPr>
          <p:nvPr userDrawn="1"/>
        </p:nvPicPr>
        <p:blipFill>
          <a:blip r:embed="rId13" cstate="print"/>
          <a:srcRect/>
          <a:stretch>
            <a:fillRect/>
          </a:stretch>
        </p:blipFill>
        <p:spPr bwMode="auto">
          <a:xfrm>
            <a:off x="0" y="381000"/>
            <a:ext cx="874713" cy="6096000"/>
          </a:xfrm>
          <a:prstGeom prst="rect">
            <a:avLst/>
          </a:prstGeom>
          <a:noFill/>
          <a:ln w="9525">
            <a:noFill/>
            <a:miter lim="800000"/>
            <a:headEnd/>
            <a:tailEnd/>
          </a:ln>
        </p:spPr>
      </p:pic>
      <p:sp>
        <p:nvSpPr>
          <p:cNvPr id="13" name="Rectangle 12"/>
          <p:cNvSpPr/>
          <p:nvPr userDrawn="1"/>
        </p:nvSpPr>
        <p:spPr>
          <a:xfrm flipH="1">
            <a:off x="838200" y="0"/>
            <a:ext cx="76201" cy="685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0" r:id="rId4"/>
    <p:sldLayoutId id="2147483851" r:id="rId5"/>
    <p:sldLayoutId id="2147483852" r:id="rId6"/>
    <p:sldLayoutId id="2147483853" r:id="rId7"/>
    <p:sldLayoutId id="2147483859" r:id="rId8"/>
    <p:sldLayoutId id="2147483860" r:id="rId9"/>
    <p:sldLayoutId id="2147483854" r:id="rId10"/>
    <p:sldLayoutId id="2147483855" r:id="rId11"/>
  </p:sldLayoutIdLst>
  <p:txStyles>
    <p:titleStyle>
      <a:lvl1pPr algn="l" rtl="0" eaLnBrk="0" fontAlgn="base" hangingPunct="0">
        <a:spcBef>
          <a:spcPct val="0"/>
        </a:spcBef>
        <a:spcAft>
          <a:spcPct val="0"/>
        </a:spcAft>
        <a:defRPr sz="4800" b="1" kern="1200">
          <a:ln w="500">
            <a:solidFill>
              <a:schemeClr val="tx2">
                <a:shade val="20000"/>
                <a:satMod val="350000"/>
              </a:schemeClr>
            </a:solidFill>
          </a:ln>
          <a:solidFill>
            <a:srgbClr val="F8F3D7"/>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0" fontAlgn="base" hangingPunct="0">
        <a:spcBef>
          <a:spcPct val="0"/>
        </a:spcBef>
        <a:spcAft>
          <a:spcPct val="0"/>
        </a:spcAft>
        <a:defRPr sz="4800" b="1">
          <a:solidFill>
            <a:srgbClr val="F8F3D7"/>
          </a:solidFill>
          <a:latin typeface="Calibri" pitchFamily="34" charset="0"/>
        </a:defRPr>
      </a:lvl2pPr>
      <a:lvl3pPr algn="l" rtl="0" eaLnBrk="0" fontAlgn="base" hangingPunct="0">
        <a:spcBef>
          <a:spcPct val="0"/>
        </a:spcBef>
        <a:spcAft>
          <a:spcPct val="0"/>
        </a:spcAft>
        <a:defRPr sz="4800" b="1">
          <a:solidFill>
            <a:srgbClr val="F8F3D7"/>
          </a:solidFill>
          <a:latin typeface="Calibri" pitchFamily="34" charset="0"/>
        </a:defRPr>
      </a:lvl3pPr>
      <a:lvl4pPr algn="l" rtl="0" eaLnBrk="0" fontAlgn="base" hangingPunct="0">
        <a:spcBef>
          <a:spcPct val="0"/>
        </a:spcBef>
        <a:spcAft>
          <a:spcPct val="0"/>
        </a:spcAft>
        <a:defRPr sz="4800" b="1">
          <a:solidFill>
            <a:srgbClr val="F8F3D7"/>
          </a:solidFill>
          <a:latin typeface="Calibri" pitchFamily="34" charset="0"/>
        </a:defRPr>
      </a:lvl4pPr>
      <a:lvl5pPr algn="l" rtl="0" eaLnBrk="0" fontAlgn="base" hangingPunct="0">
        <a:spcBef>
          <a:spcPct val="0"/>
        </a:spcBef>
        <a:spcAft>
          <a:spcPct val="0"/>
        </a:spcAft>
        <a:defRPr sz="4800" b="1">
          <a:solidFill>
            <a:srgbClr val="F8F3D7"/>
          </a:solidFill>
          <a:latin typeface="Calibri" pitchFamily="34" charset="0"/>
        </a:defRPr>
      </a:lvl5pPr>
      <a:lvl6pPr marL="457200" algn="l" rtl="0" fontAlgn="base">
        <a:spcBef>
          <a:spcPct val="0"/>
        </a:spcBef>
        <a:spcAft>
          <a:spcPct val="0"/>
        </a:spcAft>
        <a:defRPr sz="4800" b="1">
          <a:solidFill>
            <a:srgbClr val="F8F3D7"/>
          </a:solidFill>
          <a:latin typeface="Calibri" pitchFamily="34" charset="0"/>
        </a:defRPr>
      </a:lvl6pPr>
      <a:lvl7pPr marL="914400" algn="l" rtl="0" fontAlgn="base">
        <a:spcBef>
          <a:spcPct val="0"/>
        </a:spcBef>
        <a:spcAft>
          <a:spcPct val="0"/>
        </a:spcAft>
        <a:defRPr sz="4800" b="1">
          <a:solidFill>
            <a:srgbClr val="F8F3D7"/>
          </a:solidFill>
          <a:latin typeface="Calibri" pitchFamily="34" charset="0"/>
        </a:defRPr>
      </a:lvl7pPr>
      <a:lvl8pPr marL="1371600" algn="l" rtl="0" fontAlgn="base">
        <a:spcBef>
          <a:spcPct val="0"/>
        </a:spcBef>
        <a:spcAft>
          <a:spcPct val="0"/>
        </a:spcAft>
        <a:defRPr sz="4800" b="1">
          <a:solidFill>
            <a:srgbClr val="F8F3D7"/>
          </a:solidFill>
          <a:latin typeface="Calibri" pitchFamily="34" charset="0"/>
        </a:defRPr>
      </a:lvl8pPr>
      <a:lvl9pPr marL="1828800" algn="l" rtl="0" fontAlgn="base">
        <a:spcBef>
          <a:spcPct val="0"/>
        </a:spcBef>
        <a:spcAft>
          <a:spcPct val="0"/>
        </a:spcAft>
        <a:defRPr sz="4800" b="1">
          <a:solidFill>
            <a:srgbClr val="F8F3D7"/>
          </a:solidFill>
          <a:latin typeface="Calibri"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eaLnBrk="0" fontAlgn="base" hangingPunct="0">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eaLnBrk="0" fontAlgn="base" hangingPunct="0">
        <a:spcBef>
          <a:spcPct val="20000"/>
        </a:spcBef>
        <a:spcAft>
          <a:spcPct val="0"/>
        </a:spcAft>
        <a:buClr>
          <a:srgbClr val="9BBB59"/>
        </a:buClr>
        <a:buFont typeface="Wingdings 2" pitchFamily="18" charset="2"/>
        <a:buChar char=""/>
        <a:defRPr sz="2400" kern="1200">
          <a:solidFill>
            <a:schemeClr val="tx1"/>
          </a:solidFill>
          <a:latin typeface="+mn-lt"/>
          <a:ea typeface="+mn-ea"/>
          <a:cs typeface="+mn-cs"/>
        </a:defRPr>
      </a:lvl3pPr>
      <a:lvl4pPr marL="1187450" indent="-228600" algn="l" rtl="0" eaLnBrk="0" fontAlgn="base" hangingPunct="0">
        <a:spcBef>
          <a:spcPct val="20000"/>
        </a:spcBef>
        <a:spcAft>
          <a:spcPct val="0"/>
        </a:spcAft>
        <a:buClr>
          <a:srgbClr val="8064A2"/>
        </a:buClr>
        <a:buFont typeface="Wingdings 2" pitchFamily="18" charset="2"/>
        <a:buChar char=""/>
        <a:defRPr sz="2200" kern="1200">
          <a:solidFill>
            <a:schemeClr val="tx1"/>
          </a:solidFill>
          <a:latin typeface="+mn-lt"/>
          <a:ea typeface="+mn-ea"/>
          <a:cs typeface="+mn-cs"/>
        </a:defRPr>
      </a:lvl4pPr>
      <a:lvl5pPr marL="1425575" indent="-228600" algn="l" rtl="0" eaLnBrk="0" fontAlgn="base" hangingPunct="0">
        <a:spcBef>
          <a:spcPct val="20000"/>
        </a:spcBef>
        <a:spcAft>
          <a:spcPct val="0"/>
        </a:spcAft>
        <a:buClr>
          <a:srgbClr val="4BACC6"/>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362200"/>
            <a:ext cx="6446520" cy="1905000"/>
          </a:xfrm>
        </p:spPr>
        <p:txBody>
          <a:bodyPr>
            <a:normAutofit/>
          </a:bodyPr>
          <a:lstStyle/>
          <a:p>
            <a:pPr algn="ctr" eaLnBrk="1" fontAlgn="auto" hangingPunct="1">
              <a:spcAft>
                <a:spcPts val="0"/>
              </a:spcAft>
              <a:defRPr/>
            </a:pPr>
            <a:r>
              <a:rPr lang="en-US" sz="4800" dirty="0" smtClean="0"/>
              <a:t>How Do We Know </a:t>
            </a:r>
            <a:br>
              <a:rPr lang="en-US" sz="4800" dirty="0" smtClean="0"/>
            </a:br>
            <a:r>
              <a:rPr lang="en-US" sz="4800" dirty="0" smtClean="0"/>
              <a:t>What We Know?</a:t>
            </a:r>
            <a:endParaRPr lang="en-US" dirty="0">
              <a:solidFill>
                <a:schemeClr val="bg1"/>
              </a:solidFill>
            </a:endParaRPr>
          </a:p>
        </p:txBody>
      </p:sp>
      <p:pic>
        <p:nvPicPr>
          <p:cNvPr id="8195" name="Picture 4" descr="images-bar.jpg"/>
          <p:cNvPicPr>
            <a:picLocks noChangeAspect="1"/>
          </p:cNvPicPr>
          <p:nvPr/>
        </p:nvPicPr>
        <p:blipFill>
          <a:blip r:embed="rId3" cstate="print"/>
          <a:srcRect/>
          <a:stretch>
            <a:fillRect/>
          </a:stretch>
        </p:blipFill>
        <p:spPr bwMode="auto">
          <a:xfrm>
            <a:off x="0" y="0"/>
            <a:ext cx="984250" cy="6858000"/>
          </a:xfrm>
          <a:prstGeom prst="rect">
            <a:avLst/>
          </a:prstGeom>
          <a:noFill/>
          <a:ln w="9525">
            <a:noFill/>
            <a:miter lim="800000"/>
            <a:headEnd/>
            <a:tailEnd/>
          </a:ln>
        </p:spPr>
      </p:pic>
      <p:sp>
        <p:nvSpPr>
          <p:cNvPr id="6" name="Rectangle 5"/>
          <p:cNvSpPr/>
          <p:nvPr/>
        </p:nvSpPr>
        <p:spPr>
          <a:xfrm flipH="1">
            <a:off x="990599" y="0"/>
            <a:ext cx="76201" cy="685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533400"/>
            <a:ext cx="8001000" cy="5867400"/>
            <a:chOff x="0" y="0"/>
            <a:chExt cx="9144000" cy="6445250"/>
          </a:xfrm>
        </p:grpSpPr>
        <p:pic>
          <p:nvPicPr>
            <p:cNvPr id="3" name="Picture 2" descr="Picture 8.png"/>
            <p:cNvPicPr>
              <a:picLocks noChangeAspect="1"/>
            </p:cNvPicPr>
            <p:nvPr/>
          </p:nvPicPr>
          <p:blipFill>
            <a:blip r:embed="rId3" cstate="print"/>
            <a:stretch>
              <a:fillRect/>
            </a:stretch>
          </p:blipFill>
          <p:spPr>
            <a:xfrm>
              <a:off x="0" y="0"/>
              <a:ext cx="9144000" cy="6445250"/>
            </a:xfrm>
            <a:prstGeom prst="rect">
              <a:avLst/>
            </a:prstGeom>
          </p:spPr>
        </p:pic>
        <p:pic>
          <p:nvPicPr>
            <p:cNvPr id="4" name="Picture 3" descr="Picture 1.png"/>
            <p:cNvPicPr>
              <a:picLocks noChangeAspect="1"/>
            </p:cNvPicPr>
            <p:nvPr/>
          </p:nvPicPr>
          <p:blipFill>
            <a:blip r:embed="rId4"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2096" y="329625"/>
            <a:ext cx="5540939" cy="584775"/>
          </a:xfrm>
          <a:prstGeom prst="rect">
            <a:avLst/>
          </a:prstGeom>
          <a:noFill/>
        </p:spPr>
        <p:txBody>
          <a:bodyPr wrap="none" rtlCol="0">
            <a:spAutoFit/>
          </a:bodyPr>
          <a:lstStyle/>
          <a:p>
            <a:pPr algn="ctr"/>
            <a:r>
              <a:rPr lang="en-US" sz="3200" b="1" dirty="0" smtClean="0">
                <a:effectLst>
                  <a:outerShdw blurRad="38100" dist="38100" dir="2700000" algn="tl">
                    <a:srgbClr val="000000">
                      <a:alpha val="43137"/>
                    </a:srgbClr>
                  </a:outerShdw>
                </a:effectLst>
                <a:latin typeface="+mn-lt"/>
              </a:rPr>
              <a:t>Activity: </a:t>
            </a:r>
            <a:r>
              <a:rPr lang="en-US" sz="3200" b="1" dirty="0" err="1" smtClean="0">
                <a:effectLst>
                  <a:outerShdw blurRad="38100" dist="38100" dir="2700000" algn="tl">
                    <a:srgbClr val="000000">
                      <a:alpha val="43137"/>
                    </a:srgbClr>
                  </a:outerShdw>
                </a:effectLst>
                <a:latin typeface="+mn-lt"/>
              </a:rPr>
              <a:t>Paleoclimates</a:t>
            </a:r>
            <a:r>
              <a:rPr lang="en-US" sz="32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&amp;</a:t>
            </a:r>
            <a:r>
              <a:rPr lang="en-US" sz="3200" b="1" dirty="0" smtClean="0">
                <a:effectLst>
                  <a:outerShdw blurRad="38100" dist="38100" dir="2700000" algn="tl">
                    <a:srgbClr val="000000">
                      <a:alpha val="43137"/>
                    </a:srgbClr>
                  </a:outerShdw>
                </a:effectLst>
                <a:latin typeface="+mn-lt"/>
              </a:rPr>
              <a:t> Pollen</a:t>
            </a:r>
          </a:p>
        </p:txBody>
      </p:sp>
      <p:sp>
        <p:nvSpPr>
          <p:cNvPr id="4" name="TextBox 3"/>
          <p:cNvSpPr txBox="1"/>
          <p:nvPr/>
        </p:nvSpPr>
        <p:spPr>
          <a:xfrm>
            <a:off x="1219200" y="1447800"/>
            <a:ext cx="7924800" cy="5293757"/>
          </a:xfrm>
          <a:prstGeom prst="rect">
            <a:avLst/>
          </a:prstGeom>
          <a:noFill/>
        </p:spPr>
        <p:txBody>
          <a:bodyPr wrap="square" rtlCol="0">
            <a:spAutoFit/>
          </a:bodyPr>
          <a:lstStyle/>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All flowering plants produce pollen grains with distinctive shapes. </a:t>
            </a:r>
          </a:p>
          <a:p>
            <a:pPr marL="119063" indent="-119063">
              <a:buFont typeface="Arial" pitchFamily="34" charset="0"/>
              <a:buChar char="•"/>
            </a:pPr>
            <a:endParaRPr lang="en-US" sz="10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Plants are generally distributed based on patterns of temperature and precipitation.</a:t>
            </a:r>
          </a:p>
          <a:p>
            <a:pPr marL="119063" indent="-119063"/>
            <a:endParaRPr lang="en-US" sz="10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Plant communities change as climatic factors change.</a:t>
            </a:r>
          </a:p>
          <a:p>
            <a:pPr marL="231775" indent="-231775"/>
            <a:endParaRPr lang="en-US" sz="10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By knowing conditions that plants prefer, we can make inferences about past climate.</a:t>
            </a:r>
          </a:p>
          <a:p>
            <a:pPr marL="119063" indent="-119063">
              <a:buFont typeface="Arial" pitchFamily="34" charset="0"/>
              <a:buChar char="•"/>
            </a:pPr>
            <a:endParaRPr lang="en-US" sz="2800" b="1" dirty="0" smtClean="0">
              <a:effectLst>
                <a:outerShdw blurRad="38100" dist="38100" dir="2700000" algn="tl">
                  <a:srgbClr val="000000">
                    <a:alpha val="43137"/>
                  </a:srgbClr>
                </a:outerShdw>
              </a:effectLst>
              <a:latin typeface="+mn-lt"/>
            </a:endParaRPr>
          </a:p>
          <a:p>
            <a:endParaRPr lang="en-US" sz="2800" b="1" dirty="0" smtClean="0">
              <a:effectLst>
                <a:outerShdw blurRad="38100" dist="38100" dir="2700000" algn="tl">
                  <a:srgbClr val="000000">
                    <a:alpha val="43137"/>
                  </a:srgbClr>
                </a:outerShdw>
              </a:effectLst>
              <a:latin typeface="+mn-lt"/>
            </a:endParaRPr>
          </a:p>
          <a:p>
            <a:endParaRPr lang="en-US" sz="2800" b="1" dirty="0" smtClean="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7696200" cy="5724644"/>
          </a:xfrm>
          <a:prstGeom prst="rect">
            <a:avLst/>
          </a:prstGeom>
          <a:noFill/>
        </p:spPr>
        <p:txBody>
          <a:bodyPr wrap="square" rtlCol="0">
            <a:spAutoFit/>
          </a:bodyPr>
          <a:lstStyle/>
          <a:p>
            <a:pPr marL="119063" indent="-119063"/>
            <a:r>
              <a:rPr lang="en-US" sz="2800" b="1" dirty="0" smtClean="0">
                <a:effectLst>
                  <a:outerShdw blurRad="38100" dist="38100" dir="2700000" algn="tl">
                    <a:srgbClr val="000000">
                      <a:alpha val="43137"/>
                    </a:srgbClr>
                  </a:outerShdw>
                </a:effectLst>
                <a:latin typeface="+mn-lt"/>
              </a:rPr>
              <a:t> By examining the pattern of plant changes over time, scientists can:</a:t>
            </a:r>
          </a:p>
          <a:p>
            <a:pPr marL="119063" indent="-119063"/>
            <a:endParaRPr lang="en-US" sz="1000" b="1" dirty="0" smtClean="0">
              <a:effectLst>
                <a:outerShdw blurRad="38100" dist="38100" dir="2700000" algn="tl">
                  <a:srgbClr val="000000">
                    <a:alpha val="43137"/>
                  </a:srgbClr>
                </a:outerShdw>
              </a:effectLst>
              <a:latin typeface="+mn-lt"/>
            </a:endParaRPr>
          </a:p>
          <a:p>
            <a:pPr marL="682625" indent="-230188">
              <a:buFont typeface="Arial" pitchFamily="34" charset="0"/>
              <a:buChar char="•"/>
            </a:pPr>
            <a:r>
              <a:rPr lang="en-US" sz="2800" b="1" dirty="0" smtClean="0">
                <a:effectLst>
                  <a:outerShdw blurRad="38100" dist="38100" dir="2700000" algn="tl">
                    <a:srgbClr val="000000">
                      <a:alpha val="43137"/>
                    </a:srgbClr>
                  </a:outerShdw>
                </a:effectLst>
                <a:latin typeface="+mn-lt"/>
              </a:rPr>
              <a:t>determine how long it took for plant species to migrate into or out of an area due to climate change.</a:t>
            </a:r>
          </a:p>
          <a:p>
            <a:pPr marL="571500" indent="-119063">
              <a:buFont typeface="Arial" pitchFamily="34" charset="0"/>
              <a:buChar char="•"/>
            </a:pPr>
            <a:endParaRPr lang="en-US" sz="1000" b="1" dirty="0" smtClean="0">
              <a:effectLst>
                <a:outerShdw blurRad="38100" dist="38100" dir="2700000" algn="tl">
                  <a:srgbClr val="000000">
                    <a:alpha val="43137"/>
                  </a:srgbClr>
                </a:outerShdw>
              </a:effectLst>
              <a:latin typeface="+mn-lt"/>
            </a:endParaRPr>
          </a:p>
          <a:p>
            <a:pPr marL="682625" indent="-230188">
              <a:buFont typeface="Arial" pitchFamily="34" charset="0"/>
              <a:buChar char="•"/>
            </a:pPr>
            <a:r>
              <a:rPr lang="en-US" sz="2800" b="1" dirty="0" smtClean="0">
                <a:effectLst>
                  <a:outerShdw blurRad="38100" dist="38100" dir="2700000" algn="tl">
                    <a:srgbClr val="000000">
                      <a:alpha val="43137"/>
                    </a:srgbClr>
                  </a:outerShdw>
                </a:effectLst>
                <a:latin typeface="+mn-lt"/>
              </a:rPr>
              <a:t>predict the speed in which plant communities might change in response to human induced climate change</a:t>
            </a:r>
          </a:p>
          <a:p>
            <a:pPr marL="571500" indent="-119063">
              <a:buFont typeface="Arial" pitchFamily="34" charset="0"/>
              <a:buChar char="•"/>
            </a:pPr>
            <a:endParaRPr lang="en-US" sz="1000" b="1" dirty="0" smtClean="0">
              <a:effectLst>
                <a:outerShdw blurRad="38100" dist="38100" dir="2700000" algn="tl">
                  <a:srgbClr val="000000">
                    <a:alpha val="43137"/>
                  </a:srgbClr>
                </a:outerShdw>
              </a:effectLst>
              <a:latin typeface="+mn-lt"/>
            </a:endParaRPr>
          </a:p>
          <a:p>
            <a:pPr marL="682625" indent="-230188">
              <a:buFont typeface="Arial" pitchFamily="34" charset="0"/>
              <a:buChar char="•"/>
            </a:pPr>
            <a:r>
              <a:rPr lang="en-US" sz="2800" b="1" dirty="0" smtClean="0">
                <a:effectLst>
                  <a:outerShdw blurRad="38100" dist="38100" dir="2700000" algn="tl">
                    <a:srgbClr val="000000">
                      <a:alpha val="43137"/>
                    </a:srgbClr>
                  </a:outerShdw>
                </a:effectLst>
                <a:latin typeface="+mn-lt"/>
              </a:rPr>
              <a:t>predict which plants will be most likely to thrive if the climate warms again</a:t>
            </a:r>
            <a:r>
              <a:rPr lang="en-US" sz="2800" dirty="0" smtClean="0"/>
              <a:t>.</a:t>
            </a:r>
            <a:endParaRPr lang="en-US" sz="2800" b="1" dirty="0" smtClean="0">
              <a:effectLst>
                <a:outerShdw blurRad="38100" dist="38100" dir="2700000" algn="tl">
                  <a:srgbClr val="000000">
                    <a:alpha val="43137"/>
                  </a:srgbClr>
                </a:outerShdw>
              </a:effectLst>
              <a:latin typeface="+mn-lt"/>
            </a:endParaRPr>
          </a:p>
          <a:p>
            <a:endParaRPr lang="en-US" sz="2800" b="1" dirty="0" smtClean="0">
              <a:effectLst>
                <a:outerShdw blurRad="38100" dist="38100" dir="2700000" algn="tl">
                  <a:srgbClr val="000000">
                    <a:alpha val="43137"/>
                  </a:srgbClr>
                </a:outerShdw>
              </a:effectLst>
              <a:latin typeface="+mn-lt"/>
            </a:endParaRPr>
          </a:p>
          <a:p>
            <a:endParaRPr lang="en-US" sz="2800" b="1" dirty="0" smtClean="0">
              <a:effectLst>
                <a:outerShdw blurRad="38100" dist="38100" dir="2700000" algn="tl">
                  <a:srgbClr val="000000">
                    <a:alpha val="43137"/>
                  </a:srgbClr>
                </a:outerShdw>
              </a:effectLst>
              <a:latin typeface="+mn-lt"/>
            </a:endParaRPr>
          </a:p>
        </p:txBody>
      </p:sp>
      <p:sp>
        <p:nvSpPr>
          <p:cNvPr id="5" name="TextBox 4"/>
          <p:cNvSpPr txBox="1"/>
          <p:nvPr/>
        </p:nvSpPr>
        <p:spPr>
          <a:xfrm>
            <a:off x="2222163" y="152400"/>
            <a:ext cx="5540940" cy="584775"/>
          </a:xfrm>
          <a:prstGeom prst="rect">
            <a:avLst/>
          </a:prstGeom>
          <a:noFill/>
        </p:spPr>
        <p:txBody>
          <a:bodyPr wrap="none" rtlCol="0">
            <a:spAutoFit/>
          </a:bodyPr>
          <a:lstStyle/>
          <a:p>
            <a:pPr algn="ctr"/>
            <a:r>
              <a:rPr lang="en-US" sz="3200" b="1" dirty="0" smtClean="0">
                <a:effectLst>
                  <a:outerShdw blurRad="38100" dist="38100" dir="2700000" algn="tl">
                    <a:srgbClr val="000000">
                      <a:alpha val="43137"/>
                    </a:srgbClr>
                  </a:outerShdw>
                </a:effectLst>
                <a:latin typeface="+mn-lt"/>
              </a:rPr>
              <a:t>Activity: </a:t>
            </a:r>
            <a:r>
              <a:rPr lang="en-US" sz="3200" b="1" dirty="0" err="1" smtClean="0">
                <a:effectLst>
                  <a:outerShdw blurRad="38100" dist="38100" dir="2700000" algn="tl">
                    <a:srgbClr val="000000">
                      <a:alpha val="43137"/>
                    </a:srgbClr>
                  </a:outerShdw>
                </a:effectLst>
                <a:latin typeface="+mn-lt"/>
              </a:rPr>
              <a:t>Paleoclimates</a:t>
            </a:r>
            <a:r>
              <a:rPr lang="en-US" sz="32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&amp;</a:t>
            </a:r>
            <a:r>
              <a:rPr lang="en-US" sz="3200" b="1" dirty="0" smtClean="0">
                <a:effectLst>
                  <a:outerShdw blurRad="38100" dist="38100" dir="2700000" algn="tl">
                    <a:srgbClr val="000000">
                      <a:alpha val="43137"/>
                    </a:srgbClr>
                  </a:outerShdw>
                </a:effectLst>
                <a:latin typeface="+mn-lt"/>
              </a:rPr>
              <a:t> Pollen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2133" y="329625"/>
            <a:ext cx="5928867"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mn-lt"/>
              </a:rPr>
              <a:t>Activity: </a:t>
            </a:r>
            <a:r>
              <a:rPr lang="en-US" sz="3200" b="1" dirty="0" err="1" smtClean="0">
                <a:effectLst>
                  <a:outerShdw blurRad="38100" dist="38100" dir="2700000" algn="tl">
                    <a:srgbClr val="000000">
                      <a:alpha val="43137"/>
                    </a:srgbClr>
                  </a:outerShdw>
                </a:effectLst>
                <a:latin typeface="+mn-lt"/>
              </a:rPr>
              <a:t>Paleoclimates</a:t>
            </a:r>
            <a:r>
              <a:rPr lang="en-US" sz="3200" b="1" dirty="0" smtClean="0">
                <a:effectLst>
                  <a:outerShdw blurRad="38100" dist="38100" dir="2700000" algn="tl">
                    <a:srgbClr val="000000">
                      <a:alpha val="43137"/>
                    </a:srgbClr>
                  </a:outerShdw>
                </a:effectLst>
                <a:latin typeface="+mn-lt"/>
              </a:rPr>
              <a:t> and Pollen</a:t>
            </a:r>
            <a:endParaRPr lang="en-US" sz="3200" b="1" dirty="0">
              <a:effectLst>
                <a:outerShdw blurRad="38100" dist="38100" dir="2700000" algn="tl">
                  <a:srgbClr val="000000">
                    <a:alpha val="43137"/>
                  </a:srgbClr>
                </a:outerShdw>
              </a:effectLst>
              <a:latin typeface="+mn-lt"/>
            </a:endParaRPr>
          </a:p>
        </p:txBody>
      </p:sp>
      <p:sp>
        <p:nvSpPr>
          <p:cNvPr id="5" name="TextBox 4"/>
          <p:cNvSpPr txBox="1"/>
          <p:nvPr/>
        </p:nvSpPr>
        <p:spPr>
          <a:xfrm>
            <a:off x="2514600" y="838200"/>
            <a:ext cx="499130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latin typeface="+mn-lt"/>
              </a:rPr>
              <a:t>Battle Ground Lake, Washington</a:t>
            </a:r>
            <a:endParaRPr lang="en-US" sz="2800" b="1" dirty="0">
              <a:effectLst>
                <a:outerShdw blurRad="38100" dist="38100" dir="2700000" algn="tl">
                  <a:srgbClr val="000000">
                    <a:alpha val="43137"/>
                  </a:srgbClr>
                </a:outerShdw>
              </a:effectLst>
              <a:latin typeface="+mn-lt"/>
            </a:endParaRPr>
          </a:p>
        </p:txBody>
      </p:sp>
      <p:sp>
        <p:nvSpPr>
          <p:cNvPr id="9" name="TextBox 8"/>
          <p:cNvSpPr txBox="1"/>
          <p:nvPr/>
        </p:nvSpPr>
        <p:spPr>
          <a:xfrm>
            <a:off x="1219200" y="5638800"/>
            <a:ext cx="7696200" cy="1015663"/>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mn-lt"/>
              </a:rPr>
              <a:t>The Age of each sediment layer has been determined by radiocarbon dating, and referencing volcanic ash layers of known age from Mt. St. Helens and from the explosion of Mt. </a:t>
            </a:r>
            <a:r>
              <a:rPr lang="en-US" sz="2000" b="1" dirty="0" err="1" smtClean="0">
                <a:effectLst>
                  <a:outerShdw blurRad="38100" dist="38100" dir="2700000" algn="tl">
                    <a:srgbClr val="000000">
                      <a:alpha val="43137"/>
                    </a:srgbClr>
                  </a:outerShdw>
                </a:effectLst>
                <a:latin typeface="+mn-lt"/>
              </a:rPr>
              <a:t>Mazama</a:t>
            </a:r>
            <a:r>
              <a:rPr lang="en-US" sz="2000" b="1" dirty="0" smtClean="0">
                <a:effectLst>
                  <a:outerShdw blurRad="38100" dist="38100" dir="2700000" algn="tl">
                    <a:srgbClr val="000000">
                      <a:alpha val="43137"/>
                    </a:srgbClr>
                  </a:outerShdw>
                </a:effectLst>
                <a:latin typeface="+mn-lt"/>
              </a:rPr>
              <a:t> (Crater Lake in Oregon).</a:t>
            </a:r>
            <a:endParaRPr lang="en-US" sz="2000" b="1" dirty="0">
              <a:effectLst>
                <a:outerShdw blurRad="38100" dist="38100" dir="2700000" algn="tl">
                  <a:srgbClr val="000000">
                    <a:alpha val="43137"/>
                  </a:srgbClr>
                </a:outerShdw>
              </a:effectLst>
              <a:latin typeface="+mn-lt"/>
            </a:endParaRPr>
          </a:p>
        </p:txBody>
      </p:sp>
      <p:pic>
        <p:nvPicPr>
          <p:cNvPr id="11" name="Picture 10" descr="battle creek.jpg"/>
          <p:cNvPicPr>
            <a:picLocks noChangeAspect="1"/>
          </p:cNvPicPr>
          <p:nvPr/>
        </p:nvPicPr>
        <p:blipFill>
          <a:blip r:embed="rId3" cstate="print"/>
          <a:stretch>
            <a:fillRect/>
          </a:stretch>
        </p:blipFill>
        <p:spPr>
          <a:xfrm>
            <a:off x="1916207" y="1447801"/>
            <a:ext cx="6237193" cy="5257799"/>
          </a:xfrm>
          <a:prstGeom prst="rect">
            <a:avLst/>
          </a:prstGeom>
        </p:spPr>
      </p:pic>
      <p:pic>
        <p:nvPicPr>
          <p:cNvPr id="12" name="Picture 11" descr="lake_bp.jpg"/>
          <p:cNvPicPr>
            <a:picLocks noChangeAspect="1"/>
          </p:cNvPicPr>
          <p:nvPr/>
        </p:nvPicPr>
        <p:blipFill>
          <a:blip r:embed="rId4" cstate="print"/>
          <a:stretch>
            <a:fillRect/>
          </a:stretch>
        </p:blipFill>
        <p:spPr>
          <a:xfrm>
            <a:off x="990600" y="1600200"/>
            <a:ext cx="8024134" cy="4605097"/>
          </a:xfrm>
          <a:prstGeom prst="rect">
            <a:avLst/>
          </a:prstGeom>
        </p:spPr>
      </p:pic>
      <p:pic>
        <p:nvPicPr>
          <p:cNvPr id="13" name="Picture 12" descr="lake_cu.jpg"/>
          <p:cNvPicPr>
            <a:picLocks noChangeAspect="1"/>
          </p:cNvPicPr>
          <p:nvPr/>
        </p:nvPicPr>
        <p:blipFill>
          <a:blip r:embed="rId5" cstate="print"/>
          <a:stretch>
            <a:fillRect/>
          </a:stretch>
        </p:blipFill>
        <p:spPr>
          <a:xfrm>
            <a:off x="2388023" y="1371600"/>
            <a:ext cx="5384377" cy="5257800"/>
          </a:xfrm>
          <a:prstGeom prst="rect">
            <a:avLst/>
          </a:prstGeom>
        </p:spPr>
      </p:pic>
      <p:pic>
        <p:nvPicPr>
          <p:cNvPr id="14" name="Picture 13" descr="sediment.gif"/>
          <p:cNvPicPr>
            <a:picLocks noChangeAspect="1"/>
          </p:cNvPicPr>
          <p:nvPr/>
        </p:nvPicPr>
        <p:blipFill>
          <a:blip r:embed="rId6" cstate="print"/>
          <a:stretch>
            <a:fillRect/>
          </a:stretch>
        </p:blipFill>
        <p:spPr>
          <a:xfrm>
            <a:off x="2286000" y="1371600"/>
            <a:ext cx="54864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304800"/>
          <a:ext cx="8077200" cy="6330536"/>
        </p:xfrm>
        <a:graphic>
          <a:graphicData uri="http://schemas.openxmlformats.org/drawingml/2006/table">
            <a:tbl>
              <a:tblPr/>
              <a:tblGrid>
                <a:gridCol w="862614"/>
                <a:gridCol w="1169146"/>
                <a:gridCol w="6045440"/>
              </a:tblGrid>
              <a:tr h="613103">
                <a:tc>
                  <a:txBody>
                    <a:bodyPr/>
                    <a:lstStyle/>
                    <a:p>
                      <a:pPr marL="0" marR="0" algn="ctr">
                        <a:spcBef>
                          <a:spcPts val="0"/>
                        </a:spcBef>
                        <a:spcAft>
                          <a:spcPts val="0"/>
                        </a:spcAft>
                      </a:pPr>
                      <a:r>
                        <a:rPr lang="en-US" sz="1600" b="1" dirty="0">
                          <a:solidFill>
                            <a:schemeClr val="bg1"/>
                          </a:solidFill>
                          <a:effectLst/>
                          <a:latin typeface="+mn-lt"/>
                          <a:ea typeface="Times New Roman"/>
                          <a:cs typeface="Times New Roman"/>
                        </a:rPr>
                        <a:t>Color Code</a:t>
                      </a:r>
                      <a:endParaRPr lang="en-US" sz="16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600" b="1" dirty="0">
                          <a:solidFill>
                            <a:schemeClr val="bg1"/>
                          </a:solidFill>
                          <a:effectLst/>
                          <a:latin typeface="+mn-lt"/>
                          <a:ea typeface="Times New Roman"/>
                          <a:cs typeface="Times New Roman"/>
                        </a:rPr>
                        <a:t>Plant </a:t>
                      </a:r>
                      <a:r>
                        <a:rPr lang="en-US" sz="1600" b="1" dirty="0" smtClean="0">
                          <a:solidFill>
                            <a:schemeClr val="bg1"/>
                          </a:solidFill>
                          <a:effectLst/>
                          <a:latin typeface="+mn-lt"/>
                          <a:ea typeface="Times New Roman"/>
                          <a:cs typeface="Times New Roman"/>
                        </a:rPr>
                        <a:t> Species</a:t>
                      </a:r>
                      <a:endParaRPr lang="en-US" sz="16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600" b="1" dirty="0">
                          <a:solidFill>
                            <a:schemeClr val="bg1"/>
                          </a:solidFill>
                          <a:effectLst/>
                          <a:latin typeface="+mn-lt"/>
                          <a:ea typeface="Times New Roman"/>
                          <a:cs typeface="Times New Roman"/>
                        </a:rPr>
                        <a:t>Climatic Characteristics</a:t>
                      </a:r>
                      <a:endParaRPr lang="en-US" sz="16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585283">
                <a:tc>
                  <a:txBody>
                    <a:bodyPr/>
                    <a:lstStyle/>
                    <a:p>
                      <a:pPr marL="0" marR="0" algn="ctr">
                        <a:spcBef>
                          <a:spcPts val="0"/>
                        </a:spcBef>
                        <a:spcAft>
                          <a:spcPts val="0"/>
                        </a:spcAft>
                      </a:pPr>
                      <a:r>
                        <a:rPr lang="en-US" sz="1400" b="1" dirty="0">
                          <a:solidFill>
                            <a:schemeClr val="tx1"/>
                          </a:solidFill>
                          <a:effectLst>
                            <a:outerShdw blurRad="38100" dist="38100" dir="2700000" algn="tl">
                              <a:srgbClr val="000000">
                                <a:alpha val="43137"/>
                              </a:srgbClr>
                            </a:outerShdw>
                          </a:effectLst>
                          <a:latin typeface="+mn-lt"/>
                          <a:ea typeface="Times New Roman"/>
                          <a:cs typeface="Times New Roman"/>
                        </a:rPr>
                        <a:t>White</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Western Hemlock</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smtClean="0">
                          <a:solidFill>
                            <a:schemeClr val="bg1"/>
                          </a:solidFill>
                          <a:effectLst/>
                          <a:latin typeface="+mn-lt"/>
                          <a:ea typeface="Times New Roman"/>
                          <a:cs typeface="Times New Roman"/>
                        </a:rPr>
                        <a:t>Dominant </a:t>
                      </a:r>
                      <a:r>
                        <a:rPr lang="en-US" sz="1400" b="1" dirty="0">
                          <a:solidFill>
                            <a:schemeClr val="bg1"/>
                          </a:solidFill>
                          <a:effectLst/>
                          <a:latin typeface="+mn-lt"/>
                          <a:ea typeface="Times New Roman"/>
                          <a:cs typeface="Times New Roman"/>
                        </a:rPr>
                        <a:t>tree of many lowland, temperate sites. Requires very moist, temperate conditions for growth.</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387280">
                <a:tc>
                  <a:txBody>
                    <a:bodyPr/>
                    <a:lstStyle/>
                    <a:p>
                      <a:pPr marL="0" marR="0" algn="ctr">
                        <a:spcBef>
                          <a:spcPts val="0"/>
                        </a:spcBef>
                        <a:spcAft>
                          <a:spcPts val="0"/>
                        </a:spcAft>
                      </a:pPr>
                      <a:r>
                        <a:rPr lang="en-US" sz="1400" b="0" dirty="0">
                          <a:solidFill>
                            <a:schemeClr val="accent3">
                              <a:lumMod val="50000"/>
                            </a:schemeClr>
                          </a:solidFill>
                          <a:effectLst>
                            <a:outerShdw blurRad="38100" dist="38100" dir="2700000" algn="tl">
                              <a:srgbClr val="000000">
                                <a:alpha val="43137"/>
                              </a:srgbClr>
                            </a:outerShdw>
                          </a:effectLst>
                          <a:latin typeface="+mn-lt"/>
                          <a:ea typeface="Times New Roman"/>
                          <a:cs typeface="Times New Roman"/>
                        </a:rPr>
                        <a:t>Brown</a:t>
                      </a:r>
                      <a:endParaRPr lang="en-US" sz="1400" b="0" dirty="0">
                        <a:solidFill>
                          <a:schemeClr val="accent3">
                            <a:lumMod val="50000"/>
                          </a:schemeClr>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Douglas Fir</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Broadly distributed throughout the Pacific Northwest from moderately cool to warm sites. Grows best under temperate, somewhat moist conditions.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536737">
                <a:tc>
                  <a:txBody>
                    <a:bodyPr/>
                    <a:lstStyle/>
                    <a:p>
                      <a:pPr marL="0" marR="0" algn="ctr">
                        <a:spcBef>
                          <a:spcPts val="0"/>
                        </a:spcBef>
                        <a:spcAft>
                          <a:spcPts val="0"/>
                        </a:spcAft>
                      </a:pPr>
                      <a:r>
                        <a:rPr lang="en-US" sz="1400" b="1" dirty="0">
                          <a:solidFill>
                            <a:schemeClr val="accent6">
                              <a:lumMod val="50000"/>
                            </a:schemeClr>
                          </a:solidFill>
                          <a:effectLst>
                            <a:outerShdw blurRad="38100" dist="38100" dir="2700000" algn="tl">
                              <a:srgbClr val="000000">
                                <a:alpha val="43137"/>
                              </a:srgbClr>
                            </a:outerShdw>
                          </a:effectLst>
                          <a:latin typeface="+mn-lt"/>
                          <a:ea typeface="Times New Roman"/>
                          <a:cs typeface="Times New Roman"/>
                        </a:rPr>
                        <a:t>Dark Green</a:t>
                      </a:r>
                      <a:endParaRPr lang="en-US" sz="1400" b="1" dirty="0">
                        <a:solidFill>
                          <a:schemeClr val="accent6">
                            <a:lumMod val="50000"/>
                          </a:schemeClr>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effectLst/>
                          <a:latin typeface="+mn-lt"/>
                          <a:ea typeface="Times New Roman"/>
                          <a:cs typeface="Times New Roman"/>
                        </a:rPr>
                        <a:t>Grasses &amp; Sedges</a:t>
                      </a:r>
                      <a:endParaRPr lang="en-US" sz="1400" b="1">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smtClean="0">
                          <a:solidFill>
                            <a:schemeClr val="bg1"/>
                          </a:solidFill>
                          <a:effectLst/>
                          <a:latin typeface="+mn-lt"/>
                          <a:ea typeface="Times New Roman"/>
                          <a:cs typeface="Times New Roman"/>
                        </a:rPr>
                        <a:t>Typically </a:t>
                      </a:r>
                      <a:r>
                        <a:rPr lang="en-US" sz="1400" b="1" dirty="0">
                          <a:solidFill>
                            <a:schemeClr val="bg1"/>
                          </a:solidFill>
                          <a:effectLst/>
                          <a:latin typeface="+mn-lt"/>
                          <a:ea typeface="Times New Roman"/>
                          <a:cs typeface="Times New Roman"/>
                        </a:rPr>
                        <a:t>found in very cool alpine/subalpine meadow sites characterized by very cool summers, harsh winters, and short growing seasons.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464737">
                <a:tc>
                  <a:txBody>
                    <a:bodyPr/>
                    <a:lstStyle/>
                    <a:p>
                      <a:pPr marL="0" marR="0" algn="ctr">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mn-lt"/>
                          <a:ea typeface="Times New Roman"/>
                          <a:cs typeface="Times New Roman"/>
                        </a:rPr>
                        <a:t>Red</a:t>
                      </a:r>
                      <a:endParaRPr lang="en-US" sz="1400" b="1" dirty="0">
                        <a:solidFill>
                          <a:srgbClr val="FF0000"/>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Alder</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Widespread throughout the Pacific Northwest, often colonizing gravel bars or other poor soils, prefers abundant water and can grow in cool climates.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379643">
                <a:tc>
                  <a:txBody>
                    <a:bodyPr/>
                    <a:lstStyle/>
                    <a:p>
                      <a:pPr marL="0" marR="0" algn="ctr">
                        <a:spcBef>
                          <a:spcPts val="0"/>
                        </a:spcBef>
                        <a:spcAft>
                          <a:spcPts val="0"/>
                        </a:spcAft>
                      </a:pPr>
                      <a:r>
                        <a:rPr lang="en-US" sz="1400" b="1" dirty="0">
                          <a:solidFill>
                            <a:schemeClr val="accent2">
                              <a:lumMod val="40000"/>
                              <a:lumOff val="60000"/>
                            </a:schemeClr>
                          </a:solidFill>
                          <a:effectLst>
                            <a:outerShdw blurRad="38100" dist="38100" dir="2700000" algn="tl">
                              <a:srgbClr val="000000">
                                <a:alpha val="43137"/>
                              </a:srgbClr>
                            </a:outerShdw>
                          </a:effectLst>
                          <a:latin typeface="+mn-lt"/>
                          <a:ea typeface="Times New Roman"/>
                          <a:cs typeface="Times New Roman"/>
                        </a:rPr>
                        <a:t>Pink</a:t>
                      </a:r>
                      <a:endParaRPr lang="en-US" sz="1400" b="1" dirty="0">
                        <a:solidFill>
                          <a:schemeClr val="accent2">
                            <a:lumMod val="40000"/>
                            <a:lumOff val="60000"/>
                          </a:schemeClr>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Grand Fir</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Found at mid-elevations in the Cascade mountains. Grows in cool climates, but not as cold tolerant as trees found at higher altitudes.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379643">
                <a:tc>
                  <a:txBody>
                    <a:bodyPr/>
                    <a:lstStyle/>
                    <a:p>
                      <a:pPr marL="0" marR="0" algn="ctr">
                        <a:spcBef>
                          <a:spcPts val="0"/>
                        </a:spcBef>
                        <a:spcAft>
                          <a:spcPts val="0"/>
                        </a:spcAft>
                      </a:pPr>
                      <a:r>
                        <a:rPr lang="en-US" sz="1400" b="1" dirty="0">
                          <a:solidFill>
                            <a:schemeClr val="accent1">
                              <a:lumMod val="60000"/>
                              <a:lumOff val="40000"/>
                            </a:schemeClr>
                          </a:solidFill>
                          <a:effectLst>
                            <a:outerShdw blurRad="38100" dist="38100" dir="2700000" algn="tl">
                              <a:srgbClr val="000000">
                                <a:alpha val="43137"/>
                              </a:srgbClr>
                            </a:outerShdw>
                          </a:effectLst>
                          <a:latin typeface="+mn-lt"/>
                          <a:ea typeface="Times New Roman"/>
                          <a:cs typeface="Times New Roman"/>
                        </a:rPr>
                        <a:t>Light Green</a:t>
                      </a:r>
                      <a:endParaRPr lang="en-US" sz="1400" b="1" dirty="0">
                        <a:solidFill>
                          <a:schemeClr val="accent1">
                            <a:lumMod val="60000"/>
                            <a:lumOff val="40000"/>
                          </a:schemeClr>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effectLst/>
                          <a:latin typeface="+mn-lt"/>
                          <a:ea typeface="Times New Roman"/>
                          <a:cs typeface="Times New Roman"/>
                        </a:rPr>
                        <a:t>Engelmann Spruce</a:t>
                      </a:r>
                      <a:endParaRPr lang="en-US" sz="1400" b="1">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Found in cold, usually sub-alpine sites. </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379643">
                <a:tc>
                  <a:txBody>
                    <a:bodyPr/>
                    <a:lstStyle/>
                    <a:p>
                      <a:pPr marL="0" marR="0" algn="ctr">
                        <a:spcBef>
                          <a:spcPts val="0"/>
                        </a:spcBef>
                        <a:spcAft>
                          <a:spcPts val="0"/>
                        </a:spcAft>
                      </a:pPr>
                      <a:r>
                        <a:rPr lang="en-US" sz="1400" b="1" dirty="0">
                          <a:solidFill>
                            <a:srgbClr val="0070C0"/>
                          </a:solidFill>
                          <a:effectLst>
                            <a:outerShdw blurRad="38100" dist="38100" dir="2700000" algn="tl">
                              <a:srgbClr val="000000">
                                <a:alpha val="43137"/>
                              </a:srgbClr>
                            </a:outerShdw>
                          </a:effectLst>
                          <a:latin typeface="+mn-lt"/>
                          <a:ea typeface="Times New Roman"/>
                          <a:cs typeface="Times New Roman"/>
                        </a:rPr>
                        <a:t>Dark Blue</a:t>
                      </a:r>
                      <a:endParaRPr lang="en-US" sz="1400" b="1" dirty="0">
                        <a:solidFill>
                          <a:srgbClr val="0070C0"/>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effectLst/>
                          <a:latin typeface="+mn-lt"/>
                          <a:ea typeface="Times New Roman"/>
                          <a:cs typeface="Times New Roman"/>
                        </a:rPr>
                        <a:t>Western Cedar</a:t>
                      </a:r>
                      <a:endParaRPr lang="en-US" sz="1400" b="1">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Found only in temperate, very moist climates.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379643">
                <a:tc>
                  <a:txBody>
                    <a:bodyPr/>
                    <a:lstStyle/>
                    <a:p>
                      <a:pPr marL="0" marR="0" algn="ctr">
                        <a:spcBef>
                          <a:spcPts val="0"/>
                        </a:spcBef>
                        <a:spcAft>
                          <a:spcPts val="0"/>
                        </a:spcAft>
                      </a:pPr>
                      <a:r>
                        <a:rPr lang="en-US" sz="1400" b="1" dirty="0">
                          <a:solidFill>
                            <a:schemeClr val="tx2">
                              <a:lumMod val="75000"/>
                            </a:schemeClr>
                          </a:solidFill>
                          <a:effectLst>
                            <a:outerShdw blurRad="38100" dist="38100" dir="2700000" algn="tl">
                              <a:srgbClr val="000000">
                                <a:alpha val="43137"/>
                              </a:srgbClr>
                            </a:outerShdw>
                          </a:effectLst>
                          <a:latin typeface="+mn-lt"/>
                          <a:ea typeface="Times New Roman"/>
                          <a:cs typeface="Times New Roman"/>
                        </a:rPr>
                        <a:t>Light Blue</a:t>
                      </a:r>
                      <a:endParaRPr lang="en-US" sz="1400" b="1" dirty="0">
                        <a:solidFill>
                          <a:schemeClr val="tx2">
                            <a:lumMod val="75000"/>
                          </a:schemeClr>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effectLst/>
                          <a:latin typeface="+mn-lt"/>
                          <a:ea typeface="Times New Roman"/>
                          <a:cs typeface="Times New Roman"/>
                        </a:rPr>
                        <a:t>Lodgepole Pine</a:t>
                      </a:r>
                      <a:endParaRPr lang="en-US" sz="1400" b="1">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Found in areas of very cool climates typically growing on poor soils, often at high altitudes (above 3,500 feet) under the present climate.</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693832">
                <a:tc>
                  <a:txBody>
                    <a:bodyPr/>
                    <a:lstStyle/>
                    <a:p>
                      <a:pPr marL="0" marR="0" algn="ctr">
                        <a:spcBef>
                          <a:spcPts val="0"/>
                        </a:spcBef>
                        <a:spcAft>
                          <a:spcPts val="0"/>
                        </a:spcAft>
                      </a:pPr>
                      <a:r>
                        <a:rPr lang="en-US" sz="1400" b="1" dirty="0">
                          <a:solidFill>
                            <a:srgbClr val="FFFF99"/>
                          </a:solidFill>
                          <a:effectLst>
                            <a:outerShdw blurRad="38100" dist="38100" dir="2700000" algn="tl">
                              <a:srgbClr val="000000">
                                <a:alpha val="43137"/>
                              </a:srgbClr>
                            </a:outerShdw>
                          </a:effectLst>
                          <a:latin typeface="+mn-lt"/>
                          <a:ea typeface="Times New Roman"/>
                          <a:cs typeface="Times New Roman"/>
                        </a:rPr>
                        <a:t>Light Yellow</a:t>
                      </a:r>
                      <a:endParaRPr lang="en-US" sz="1400" b="1" dirty="0">
                        <a:solidFill>
                          <a:srgbClr val="FFFF99"/>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effectLst/>
                          <a:latin typeface="+mn-lt"/>
                          <a:ea typeface="Times New Roman"/>
                          <a:cs typeface="Times New Roman"/>
                        </a:rPr>
                        <a:t>Mixed Meadow Species</a:t>
                      </a:r>
                      <a:endParaRPr lang="en-US" sz="1400" b="1">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smtClean="0">
                          <a:solidFill>
                            <a:schemeClr val="bg1"/>
                          </a:solidFill>
                          <a:effectLst/>
                          <a:latin typeface="+mn-lt"/>
                          <a:ea typeface="Times New Roman"/>
                          <a:cs typeface="Times New Roman"/>
                        </a:rPr>
                        <a:t>A </a:t>
                      </a:r>
                      <a:r>
                        <a:rPr lang="en-US" sz="1400" b="1" dirty="0">
                          <a:solidFill>
                            <a:schemeClr val="bg1"/>
                          </a:solidFill>
                          <a:effectLst/>
                          <a:latin typeface="+mn-lt"/>
                          <a:ea typeface="Times New Roman"/>
                          <a:cs typeface="Times New Roman"/>
                        </a:rPr>
                        <a:t>mixture of herbaceous plants common to warm - temperate meadowlands, such as </a:t>
                      </a:r>
                      <a:r>
                        <a:rPr lang="en-US" sz="1400" b="1" dirty="0" smtClean="0">
                          <a:solidFill>
                            <a:schemeClr val="bg1"/>
                          </a:solidFill>
                          <a:effectLst/>
                          <a:latin typeface="+mn-lt"/>
                          <a:ea typeface="Times New Roman"/>
                          <a:cs typeface="Times New Roman"/>
                        </a:rPr>
                        <a:t>the </a:t>
                      </a:r>
                      <a:r>
                        <a:rPr lang="en-US" sz="1400" b="1" dirty="0">
                          <a:solidFill>
                            <a:schemeClr val="bg1"/>
                          </a:solidFill>
                          <a:effectLst/>
                          <a:latin typeface="+mn-lt"/>
                          <a:ea typeface="Times New Roman"/>
                          <a:cs typeface="Times New Roman"/>
                        </a:rPr>
                        <a:t>Willamette Valley in Oregon. Typically, these species grow in areas of warm summer temperatures and summer drought.</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454917">
                <a:tc>
                  <a:txBody>
                    <a:bodyPr/>
                    <a:lstStyle/>
                    <a:p>
                      <a:pPr marL="0" marR="0" algn="ctr">
                        <a:spcBef>
                          <a:spcPts val="0"/>
                        </a:spcBef>
                        <a:spcAft>
                          <a:spcPts val="0"/>
                        </a:spcAft>
                      </a:pPr>
                      <a:r>
                        <a:rPr lang="en-US" sz="1400" b="1" dirty="0">
                          <a:solidFill>
                            <a:srgbClr val="FFFF00"/>
                          </a:solidFill>
                          <a:effectLst>
                            <a:outerShdw blurRad="38100" dist="38100" dir="2700000" algn="tl">
                              <a:srgbClr val="000000">
                                <a:alpha val="43137"/>
                              </a:srgbClr>
                            </a:outerShdw>
                          </a:effectLst>
                          <a:latin typeface="+mn-lt"/>
                          <a:ea typeface="Times New Roman"/>
                          <a:cs typeface="Times New Roman"/>
                        </a:rPr>
                        <a:t>Bright Yellow</a:t>
                      </a:r>
                      <a:endParaRPr lang="en-US" sz="1400" b="1" dirty="0">
                        <a:solidFill>
                          <a:srgbClr val="FFFF00"/>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Oak</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Found in warm - temperate sites characterized by dry, warm summers such as can be found from Oregon's Willamette Valley south into California.</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r h="536737">
                <a:tc>
                  <a:txBody>
                    <a:bodyPr/>
                    <a:lstStyle/>
                    <a:p>
                      <a:pPr marL="0" marR="0" algn="ctr">
                        <a:spcBef>
                          <a:spcPts val="0"/>
                        </a:spcBef>
                        <a:spcAft>
                          <a:spcPts val="0"/>
                        </a:spcAft>
                      </a:pPr>
                      <a:r>
                        <a:rPr lang="en-US" sz="1400" b="1" dirty="0" smtClean="0">
                          <a:solidFill>
                            <a:srgbClr val="EEEFDD"/>
                          </a:solidFill>
                          <a:effectLst>
                            <a:outerShdw blurRad="38100" dist="38100" dir="2700000" algn="tl">
                              <a:srgbClr val="000000">
                                <a:alpha val="43137"/>
                              </a:srgbClr>
                            </a:outerShdw>
                          </a:effectLst>
                          <a:latin typeface="+mn-lt"/>
                          <a:ea typeface="Times New Roman"/>
                          <a:cs typeface="Times New Roman"/>
                        </a:rPr>
                        <a:t>Cream / Almost </a:t>
                      </a:r>
                      <a:r>
                        <a:rPr lang="en-US" sz="1400" b="1" dirty="0">
                          <a:solidFill>
                            <a:srgbClr val="EEEFDD"/>
                          </a:solidFill>
                          <a:effectLst>
                            <a:outerShdw blurRad="38100" dist="38100" dir="2700000" algn="tl">
                              <a:srgbClr val="000000">
                                <a:alpha val="43137"/>
                              </a:srgbClr>
                            </a:outerShdw>
                          </a:effectLst>
                          <a:latin typeface="+mn-lt"/>
                          <a:ea typeface="Times New Roman"/>
                          <a:cs typeface="Times New Roman"/>
                        </a:rPr>
                        <a:t>White</a:t>
                      </a:r>
                      <a:endParaRPr lang="en-US" sz="1400" b="1" dirty="0">
                        <a:solidFill>
                          <a:srgbClr val="EEEFDD"/>
                        </a:solidFill>
                        <a:effectLst>
                          <a:outerShdw blurRad="38100" dist="38100" dir="2700000" algn="tl">
                            <a:srgbClr val="000000">
                              <a:alpha val="43137"/>
                            </a:srgbClr>
                          </a:outerShdw>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effectLst/>
                          <a:latin typeface="+mn-lt"/>
                          <a:ea typeface="Times New Roman"/>
                          <a:cs typeface="Times New Roman"/>
                        </a:rPr>
                        <a:t>Alpine Sagebrush</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effectLst/>
                          <a:latin typeface="+mn-lt"/>
                          <a:ea typeface="Times New Roman"/>
                          <a:cs typeface="Times New Roman"/>
                        </a:rPr>
                        <a:t>Woody, low-growing shrub related to the sagebrush of eastern Washington and Oregon. Found only at high-altitude, cold sites.</a:t>
                      </a:r>
                      <a:endParaRPr lang="en-US" sz="1400" b="1" dirty="0">
                        <a:solidFill>
                          <a:schemeClr val="bg1"/>
                        </a:solidFill>
                        <a:effectLst/>
                        <a:latin typeface="+mn-lt"/>
                        <a:ea typeface="Calibri"/>
                        <a:cs typeface="Times New Roman"/>
                      </a:endParaRPr>
                    </a:p>
                  </a:txBody>
                  <a:tcPr marL="22967" marR="22967" marT="22967" marB="22967" anchor="ctr">
                    <a:lnL>
                      <a:noFill/>
                    </a:lnL>
                    <a:lnR>
                      <a:noFill/>
                    </a:lnR>
                    <a:lnT>
                      <a:noFill/>
                    </a:lnT>
                    <a:lnB>
                      <a:noFill/>
                    </a:lnB>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133" y="329625"/>
            <a:ext cx="5928867"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mn-lt"/>
              </a:rPr>
              <a:t>Activity: </a:t>
            </a:r>
            <a:r>
              <a:rPr lang="en-US" sz="3200" b="1" dirty="0" err="1" smtClean="0">
                <a:effectLst>
                  <a:outerShdw blurRad="38100" dist="38100" dir="2700000" algn="tl">
                    <a:srgbClr val="000000">
                      <a:alpha val="43137"/>
                    </a:srgbClr>
                  </a:outerShdw>
                </a:effectLst>
                <a:latin typeface="+mn-lt"/>
              </a:rPr>
              <a:t>Paleoclimates</a:t>
            </a:r>
            <a:r>
              <a:rPr lang="en-US" sz="3200" b="1" dirty="0" smtClean="0">
                <a:effectLst>
                  <a:outerShdw blurRad="38100" dist="38100" dir="2700000" algn="tl">
                    <a:srgbClr val="000000">
                      <a:alpha val="43137"/>
                    </a:srgbClr>
                  </a:outerShdw>
                </a:effectLst>
                <a:latin typeface="+mn-lt"/>
              </a:rPr>
              <a:t> and Pollen</a:t>
            </a:r>
            <a:endParaRPr lang="en-US" sz="3200" b="1" dirty="0">
              <a:effectLst>
                <a:outerShdw blurRad="38100" dist="38100" dir="2700000" algn="tl">
                  <a:srgbClr val="000000">
                    <a:alpha val="43137"/>
                  </a:srgbClr>
                </a:outerShdw>
              </a:effectLst>
              <a:latin typeface="+mn-lt"/>
            </a:endParaRPr>
          </a:p>
        </p:txBody>
      </p:sp>
      <p:sp>
        <p:nvSpPr>
          <p:cNvPr id="5" name="TextBox 4"/>
          <p:cNvSpPr txBox="1"/>
          <p:nvPr/>
        </p:nvSpPr>
        <p:spPr>
          <a:xfrm>
            <a:off x="1600200" y="1524000"/>
            <a:ext cx="7620000" cy="4062651"/>
          </a:xfrm>
          <a:prstGeom prst="rect">
            <a:avLst/>
          </a:prstGeom>
          <a:noFill/>
        </p:spPr>
        <p:txBody>
          <a:bodyPr wrap="square" rtlCol="0">
            <a:spAutoFit/>
          </a:bodyPr>
          <a:lstStyle/>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What species of plant pollen are in each sediment sample?</a:t>
            </a:r>
          </a:p>
          <a:p>
            <a:pPr marL="231775" indent="-231775">
              <a:buFont typeface="Arial" pitchFamily="34" charset="0"/>
              <a:buChar char="•"/>
            </a:pPr>
            <a:endParaRPr lang="en-US" sz="12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What percentage of the total pollen in each sample comes from each species?</a:t>
            </a:r>
          </a:p>
          <a:p>
            <a:pPr marL="231775" indent="-231775">
              <a:buFont typeface="Arial" pitchFamily="34" charset="0"/>
              <a:buChar char="•"/>
            </a:pPr>
            <a:endParaRPr lang="en-US" sz="12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What climate is indicated by the pollen sample in each layer of sediment?</a:t>
            </a:r>
          </a:p>
          <a:p>
            <a:pPr marL="231775" indent="-231775">
              <a:buFont typeface="Arial" pitchFamily="34" charset="0"/>
              <a:buChar char="•"/>
            </a:pPr>
            <a:endParaRPr lang="en-US" sz="1200" b="1" dirty="0" smtClean="0">
              <a:effectLst>
                <a:outerShdw blurRad="38100" dist="38100" dir="2700000" algn="tl">
                  <a:srgbClr val="000000">
                    <a:alpha val="43137"/>
                  </a:srgbClr>
                </a:outerShdw>
              </a:effectLst>
              <a:latin typeface="+mn-lt"/>
            </a:endParaRPr>
          </a:p>
          <a:p>
            <a:pPr marL="231775" indent="-231775">
              <a:buFont typeface="Arial" pitchFamily="34" charset="0"/>
              <a:buChar char="•"/>
            </a:pPr>
            <a:r>
              <a:rPr lang="en-US" sz="2800" b="1" dirty="0" smtClean="0">
                <a:effectLst>
                  <a:outerShdw blurRad="38100" dist="38100" dir="2700000" algn="tl">
                    <a:srgbClr val="000000">
                      <a:alpha val="43137"/>
                    </a:srgbClr>
                  </a:outerShdw>
                </a:effectLst>
                <a:latin typeface="+mn-lt"/>
              </a:rPr>
              <a:t>Describe the overall pattern of climate change over the last 20,000 years?</a:t>
            </a:r>
            <a:endParaRPr lang="en-US" sz="28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228600"/>
          <a:ext cx="8001000" cy="6400800"/>
        </p:xfrm>
        <a:graphic>
          <a:graphicData uri="http://schemas.openxmlformats.org/drawingml/2006/table">
            <a:tbl>
              <a:tblPr/>
              <a:tblGrid>
                <a:gridCol w="560069"/>
                <a:gridCol w="1280160"/>
                <a:gridCol w="6160771"/>
              </a:tblGrid>
              <a:tr h="407019">
                <a:tc>
                  <a:txBody>
                    <a:bodyPr/>
                    <a:lstStyle/>
                    <a:p>
                      <a:pPr marL="0" marR="0" algn="ctr">
                        <a:spcBef>
                          <a:spcPts val="0"/>
                        </a:spcBef>
                        <a:spcAft>
                          <a:spcPts val="0"/>
                        </a:spcAft>
                      </a:pPr>
                      <a:r>
                        <a:rPr lang="en-US" sz="1600" b="1" dirty="0">
                          <a:solidFill>
                            <a:schemeClr val="bg1"/>
                          </a:solidFill>
                          <a:latin typeface="+mn-lt"/>
                          <a:ea typeface="Times New Roman"/>
                          <a:cs typeface="Times New Roman"/>
                        </a:rPr>
                        <a:t>Layer</a:t>
                      </a:r>
                      <a:endParaRPr lang="en-US" sz="16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Time Period</a:t>
                      </a:r>
                      <a:endParaRPr lang="en-US" sz="16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Description</a:t>
                      </a:r>
                      <a:endParaRPr lang="en-US" sz="16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r h="912282">
                <a:tc>
                  <a:txBody>
                    <a:bodyPr/>
                    <a:lstStyle/>
                    <a:p>
                      <a:pPr marL="0" marR="0" algn="ctr">
                        <a:spcBef>
                          <a:spcPts val="0"/>
                        </a:spcBef>
                        <a:spcAft>
                          <a:spcPts val="0"/>
                        </a:spcAft>
                      </a:pPr>
                      <a:r>
                        <a:rPr lang="en-US" sz="1400" b="1" dirty="0">
                          <a:solidFill>
                            <a:schemeClr val="bg1"/>
                          </a:solidFill>
                          <a:latin typeface="+mn-lt"/>
                          <a:ea typeface="Times New Roman"/>
                          <a:cs typeface="Times New Roman"/>
                        </a:rPr>
                        <a:t>#1</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latin typeface="+mn-lt"/>
                          <a:ea typeface="Times New Roman"/>
                          <a:cs typeface="Times New Roman"/>
                        </a:rPr>
                        <a:t>4,500 years before present (</a:t>
                      </a:r>
                      <a:r>
                        <a:rPr lang="en-US" sz="1400" b="1" dirty="0" err="1">
                          <a:solidFill>
                            <a:schemeClr val="bg1"/>
                          </a:solidFill>
                          <a:latin typeface="+mn-lt"/>
                          <a:ea typeface="Times New Roman"/>
                          <a:cs typeface="Times New Roman"/>
                        </a:rPr>
                        <a:t>ybp</a:t>
                      </a:r>
                      <a:r>
                        <a:rPr lang="en-US" sz="1400" b="1" dirty="0">
                          <a:solidFill>
                            <a:schemeClr val="bg1"/>
                          </a:solidFill>
                          <a:latin typeface="+mn-lt"/>
                          <a:ea typeface="Times New Roman"/>
                          <a:cs typeface="Times New Roman"/>
                        </a:rPr>
                        <a:t>) - Present</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latin typeface="+mn-lt"/>
                          <a:ea typeface="Times New Roman"/>
                          <a:cs typeface="Times New Roman"/>
                        </a:rPr>
                        <a:t>A cooler and moister period than the previous one. </a:t>
                      </a:r>
                      <a:r>
                        <a:rPr lang="en-US" sz="1400" b="1" dirty="0" smtClean="0">
                          <a:solidFill>
                            <a:schemeClr val="bg1"/>
                          </a:solidFill>
                          <a:latin typeface="+mn-lt"/>
                          <a:ea typeface="Times New Roman"/>
                          <a:cs typeface="Times New Roman"/>
                        </a:rPr>
                        <a:t>Dry-land </a:t>
                      </a:r>
                      <a:r>
                        <a:rPr lang="en-US" sz="1400" b="1" dirty="0">
                          <a:solidFill>
                            <a:schemeClr val="bg1"/>
                          </a:solidFill>
                          <a:latin typeface="+mn-lt"/>
                          <a:ea typeface="Times New Roman"/>
                          <a:cs typeface="Times New Roman"/>
                        </a:rPr>
                        <a:t>vegetation is replaced by the extensive closed coniferous forests seen today, with hemlock and western red cedar dominating </a:t>
                      </a:r>
                      <a:r>
                        <a:rPr lang="en-US" sz="1400" b="1" dirty="0" smtClean="0">
                          <a:solidFill>
                            <a:schemeClr val="bg1"/>
                          </a:solidFill>
                          <a:latin typeface="+mn-lt"/>
                          <a:ea typeface="Times New Roman"/>
                          <a:cs typeface="Times New Roman"/>
                        </a:rPr>
                        <a:t>areas </a:t>
                      </a:r>
                      <a:r>
                        <a:rPr lang="en-US" sz="1400" b="1" dirty="0">
                          <a:solidFill>
                            <a:schemeClr val="bg1"/>
                          </a:solidFill>
                          <a:latin typeface="+mn-lt"/>
                          <a:ea typeface="Times New Roman"/>
                          <a:cs typeface="Times New Roman"/>
                        </a:rPr>
                        <a:t>of forest undisturbed by logging.</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r h="1126503">
                <a:tc>
                  <a:txBody>
                    <a:bodyPr/>
                    <a:lstStyle/>
                    <a:p>
                      <a:pPr marL="0" marR="0" algn="ctr">
                        <a:spcBef>
                          <a:spcPts val="0"/>
                        </a:spcBef>
                        <a:spcAft>
                          <a:spcPts val="0"/>
                        </a:spcAft>
                      </a:pPr>
                      <a:r>
                        <a:rPr lang="en-US" sz="1400" b="1">
                          <a:solidFill>
                            <a:schemeClr val="bg1"/>
                          </a:solidFill>
                          <a:latin typeface="+mn-lt"/>
                          <a:ea typeface="Times New Roman"/>
                          <a:cs typeface="Times New Roman"/>
                        </a:rPr>
                        <a:t>#2</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dirty="0">
                          <a:solidFill>
                            <a:schemeClr val="bg1"/>
                          </a:solidFill>
                          <a:latin typeface="+mn-lt"/>
                          <a:ea typeface="Times New Roman"/>
                          <a:cs typeface="Times New Roman"/>
                        </a:rPr>
                        <a:t>9,500 - 4,500 </a:t>
                      </a:r>
                      <a:r>
                        <a:rPr lang="en-US" sz="1400" b="1" dirty="0" err="1">
                          <a:solidFill>
                            <a:schemeClr val="bg1"/>
                          </a:solidFill>
                          <a:latin typeface="+mn-lt"/>
                          <a:ea typeface="Times New Roman"/>
                          <a:cs typeface="Times New Roman"/>
                        </a:rPr>
                        <a:t>ybp</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latin typeface="+mn-lt"/>
                          <a:ea typeface="Times New Roman"/>
                          <a:cs typeface="Times New Roman"/>
                        </a:rPr>
                        <a:t>The climate continues to warm with mild, moist winters and warm, dry summers predominating. </a:t>
                      </a:r>
                      <a:r>
                        <a:rPr lang="en-US" sz="1400" b="1" dirty="0" smtClean="0">
                          <a:solidFill>
                            <a:schemeClr val="bg1"/>
                          </a:solidFill>
                          <a:latin typeface="+mn-lt"/>
                          <a:ea typeface="Times New Roman"/>
                          <a:cs typeface="Times New Roman"/>
                        </a:rPr>
                        <a:t>Forests </a:t>
                      </a:r>
                      <a:r>
                        <a:rPr lang="en-US" sz="1400" b="1" dirty="0">
                          <a:solidFill>
                            <a:schemeClr val="bg1"/>
                          </a:solidFill>
                          <a:latin typeface="+mn-lt"/>
                          <a:ea typeface="Times New Roman"/>
                          <a:cs typeface="Times New Roman"/>
                        </a:rPr>
                        <a:t>of the previous period (which needed cooler, moister conditions) disappear </a:t>
                      </a:r>
                      <a:r>
                        <a:rPr lang="en-US" sz="1400" b="1" dirty="0" smtClean="0">
                          <a:solidFill>
                            <a:schemeClr val="bg1"/>
                          </a:solidFill>
                          <a:latin typeface="+mn-lt"/>
                          <a:ea typeface="Times New Roman"/>
                          <a:cs typeface="Times New Roman"/>
                        </a:rPr>
                        <a:t>and are </a:t>
                      </a:r>
                      <a:r>
                        <a:rPr lang="en-US" sz="1400" b="1" dirty="0">
                          <a:solidFill>
                            <a:schemeClr val="bg1"/>
                          </a:solidFill>
                          <a:latin typeface="+mn-lt"/>
                          <a:ea typeface="Times New Roman"/>
                          <a:cs typeface="Times New Roman"/>
                        </a:rPr>
                        <a:t>replaced by </a:t>
                      </a:r>
                      <a:r>
                        <a:rPr lang="en-US" sz="1400" b="1" dirty="0" smtClean="0">
                          <a:solidFill>
                            <a:schemeClr val="bg1"/>
                          </a:solidFill>
                          <a:latin typeface="+mn-lt"/>
                          <a:ea typeface="Times New Roman"/>
                          <a:cs typeface="Times New Roman"/>
                        </a:rPr>
                        <a:t>more </a:t>
                      </a:r>
                      <a:r>
                        <a:rPr lang="en-US" sz="1400" b="1" dirty="0">
                          <a:solidFill>
                            <a:schemeClr val="bg1"/>
                          </a:solidFill>
                          <a:latin typeface="+mn-lt"/>
                          <a:ea typeface="Times New Roman"/>
                          <a:cs typeface="Times New Roman"/>
                        </a:rPr>
                        <a:t>drought-adapted mixed oak, Douglas fir, and a dry meadowland community. Today, such vegetation is typical of areas of the Willamette Valley of Oregon that have escaped cultivation.</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r h="907487">
                <a:tc>
                  <a:txBody>
                    <a:bodyPr/>
                    <a:lstStyle/>
                    <a:p>
                      <a:pPr marL="0" marR="0" algn="ctr">
                        <a:spcBef>
                          <a:spcPts val="0"/>
                        </a:spcBef>
                        <a:spcAft>
                          <a:spcPts val="0"/>
                        </a:spcAft>
                      </a:pPr>
                      <a:r>
                        <a:rPr lang="en-US" sz="1400" b="1">
                          <a:solidFill>
                            <a:schemeClr val="bg1"/>
                          </a:solidFill>
                          <a:latin typeface="+mn-lt"/>
                          <a:ea typeface="Times New Roman"/>
                          <a:cs typeface="Times New Roman"/>
                        </a:rPr>
                        <a:t>#3</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latin typeface="+mn-lt"/>
                          <a:ea typeface="Times New Roman"/>
                          <a:cs typeface="Times New Roman"/>
                        </a:rPr>
                        <a:t>11,200 - 9,500 ybp</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latin typeface="+mn-lt"/>
                          <a:ea typeface="Times New Roman"/>
                          <a:cs typeface="Times New Roman"/>
                        </a:rPr>
                        <a:t>The warming continues and the first occurrence of "modern," temperate coniferous forest is </a:t>
                      </a:r>
                      <a:r>
                        <a:rPr lang="en-US" sz="1400" b="1" dirty="0" smtClean="0">
                          <a:solidFill>
                            <a:schemeClr val="bg1"/>
                          </a:solidFill>
                          <a:latin typeface="+mn-lt"/>
                          <a:ea typeface="Times New Roman"/>
                          <a:cs typeface="Times New Roman"/>
                        </a:rPr>
                        <a:t>found. Douglas </a:t>
                      </a:r>
                      <a:r>
                        <a:rPr lang="en-US" sz="1400" b="1" dirty="0">
                          <a:solidFill>
                            <a:schemeClr val="bg1"/>
                          </a:solidFill>
                          <a:latin typeface="+mn-lt"/>
                          <a:ea typeface="Times New Roman"/>
                          <a:cs typeface="Times New Roman"/>
                        </a:rPr>
                        <a:t>fir, alder, and grand fir dominate in forests </a:t>
                      </a:r>
                      <a:r>
                        <a:rPr lang="en-US" sz="1400" b="1" dirty="0" smtClean="0">
                          <a:solidFill>
                            <a:schemeClr val="bg1"/>
                          </a:solidFill>
                          <a:latin typeface="+mn-lt"/>
                          <a:ea typeface="Times New Roman"/>
                          <a:cs typeface="Times New Roman"/>
                        </a:rPr>
                        <a:t>similar to those </a:t>
                      </a:r>
                      <a:r>
                        <a:rPr lang="en-US" sz="1400" b="1" dirty="0">
                          <a:solidFill>
                            <a:schemeClr val="bg1"/>
                          </a:solidFill>
                          <a:latin typeface="+mn-lt"/>
                          <a:ea typeface="Times New Roman"/>
                          <a:cs typeface="Times New Roman"/>
                        </a:rPr>
                        <a:t>that occur today. The climate is similar to today's climate as well.</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r h="1461543">
                <a:tc>
                  <a:txBody>
                    <a:bodyPr/>
                    <a:lstStyle/>
                    <a:p>
                      <a:pPr marL="0" marR="0" algn="ctr">
                        <a:spcBef>
                          <a:spcPts val="0"/>
                        </a:spcBef>
                        <a:spcAft>
                          <a:spcPts val="0"/>
                        </a:spcAft>
                      </a:pPr>
                      <a:r>
                        <a:rPr lang="en-US" sz="1400" b="1">
                          <a:solidFill>
                            <a:schemeClr val="bg1"/>
                          </a:solidFill>
                          <a:latin typeface="+mn-lt"/>
                          <a:ea typeface="Times New Roman"/>
                          <a:cs typeface="Times New Roman"/>
                        </a:rPr>
                        <a:t>#4</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latin typeface="+mn-lt"/>
                          <a:ea typeface="Times New Roman"/>
                          <a:cs typeface="Times New Roman"/>
                        </a:rPr>
                        <a:t>15,000 - 11,200 ybp</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latin typeface="+mn-lt"/>
                          <a:ea typeface="Times New Roman"/>
                          <a:cs typeface="Times New Roman"/>
                        </a:rPr>
                        <a:t>Glaciers </a:t>
                      </a:r>
                      <a:r>
                        <a:rPr lang="en-US" sz="1400" b="1" dirty="0" smtClean="0">
                          <a:solidFill>
                            <a:schemeClr val="bg1"/>
                          </a:solidFill>
                          <a:latin typeface="+mn-lt"/>
                          <a:ea typeface="Times New Roman"/>
                          <a:cs typeface="Times New Roman"/>
                        </a:rPr>
                        <a:t>begun </a:t>
                      </a:r>
                      <a:r>
                        <a:rPr lang="en-US" sz="1400" b="1" dirty="0">
                          <a:solidFill>
                            <a:schemeClr val="bg1"/>
                          </a:solidFill>
                          <a:latin typeface="+mn-lt"/>
                          <a:ea typeface="Times New Roman"/>
                          <a:cs typeface="Times New Roman"/>
                        </a:rPr>
                        <a:t>to recede as the climate starts </a:t>
                      </a:r>
                      <a:r>
                        <a:rPr lang="en-US" sz="1400" b="1" dirty="0" smtClean="0">
                          <a:solidFill>
                            <a:schemeClr val="bg1"/>
                          </a:solidFill>
                          <a:latin typeface="+mn-lt"/>
                          <a:ea typeface="Times New Roman"/>
                          <a:cs typeface="Times New Roman"/>
                        </a:rPr>
                        <a:t>to warm. </a:t>
                      </a:r>
                      <a:r>
                        <a:rPr lang="en-US" sz="1400" b="1" dirty="0">
                          <a:solidFill>
                            <a:schemeClr val="bg1"/>
                          </a:solidFill>
                          <a:latin typeface="+mn-lt"/>
                          <a:ea typeface="Times New Roman"/>
                          <a:cs typeface="Times New Roman"/>
                        </a:rPr>
                        <a:t>Although still cold in comparison to the present climate, </a:t>
                      </a:r>
                      <a:r>
                        <a:rPr lang="en-US" sz="1400" b="1" dirty="0" smtClean="0">
                          <a:solidFill>
                            <a:schemeClr val="bg1"/>
                          </a:solidFill>
                          <a:latin typeface="+mn-lt"/>
                          <a:ea typeface="Times New Roman"/>
                          <a:cs typeface="Times New Roman"/>
                        </a:rPr>
                        <a:t>warming </a:t>
                      </a:r>
                      <a:r>
                        <a:rPr lang="en-US" sz="1400" b="1" dirty="0">
                          <a:solidFill>
                            <a:schemeClr val="bg1"/>
                          </a:solidFill>
                          <a:latin typeface="+mn-lt"/>
                          <a:ea typeface="Times New Roman"/>
                          <a:cs typeface="Times New Roman"/>
                        </a:rPr>
                        <a:t>has progressed enough to allow more extensive forests of </a:t>
                      </a:r>
                      <a:r>
                        <a:rPr lang="en-US" sz="1400" b="1" dirty="0" err="1">
                          <a:solidFill>
                            <a:schemeClr val="bg1"/>
                          </a:solidFill>
                          <a:latin typeface="+mn-lt"/>
                          <a:ea typeface="Times New Roman"/>
                          <a:cs typeface="Times New Roman"/>
                        </a:rPr>
                        <a:t>lodgepole</a:t>
                      </a:r>
                      <a:r>
                        <a:rPr lang="en-US" sz="1400" b="1" dirty="0">
                          <a:solidFill>
                            <a:schemeClr val="bg1"/>
                          </a:solidFill>
                          <a:latin typeface="+mn-lt"/>
                          <a:ea typeface="Times New Roman"/>
                          <a:cs typeface="Times New Roman"/>
                        </a:rPr>
                        <a:t> pine, Engelmann spruce, and grand fir to replace </a:t>
                      </a:r>
                      <a:r>
                        <a:rPr lang="en-US" sz="1400" b="1" dirty="0" smtClean="0">
                          <a:solidFill>
                            <a:schemeClr val="bg1"/>
                          </a:solidFill>
                          <a:latin typeface="+mn-lt"/>
                          <a:ea typeface="Times New Roman"/>
                          <a:cs typeface="Times New Roman"/>
                        </a:rPr>
                        <a:t>tundra </a:t>
                      </a:r>
                      <a:r>
                        <a:rPr lang="en-US" sz="1400" b="1" dirty="0">
                          <a:solidFill>
                            <a:schemeClr val="bg1"/>
                          </a:solidFill>
                          <a:latin typeface="+mn-lt"/>
                          <a:ea typeface="Times New Roman"/>
                          <a:cs typeface="Times New Roman"/>
                        </a:rPr>
                        <a:t>vegetation in an open woodland setting. Further north in </a:t>
                      </a:r>
                      <a:r>
                        <a:rPr lang="en-US" sz="1400" b="1" dirty="0" smtClean="0">
                          <a:solidFill>
                            <a:schemeClr val="bg1"/>
                          </a:solidFill>
                          <a:latin typeface="+mn-lt"/>
                          <a:ea typeface="Times New Roman"/>
                          <a:cs typeface="Times New Roman"/>
                        </a:rPr>
                        <a:t>northern </a:t>
                      </a:r>
                      <a:r>
                        <a:rPr lang="en-US" sz="1400" b="1" dirty="0">
                          <a:solidFill>
                            <a:schemeClr val="bg1"/>
                          </a:solidFill>
                          <a:latin typeface="+mn-lt"/>
                          <a:ea typeface="Times New Roman"/>
                          <a:cs typeface="Times New Roman"/>
                        </a:rPr>
                        <a:t>and central Puget Lowland, </a:t>
                      </a:r>
                      <a:r>
                        <a:rPr lang="en-US" sz="1400" b="1" dirty="0" smtClean="0">
                          <a:solidFill>
                            <a:schemeClr val="bg1"/>
                          </a:solidFill>
                          <a:latin typeface="+mn-lt"/>
                          <a:ea typeface="Times New Roman"/>
                          <a:cs typeface="Times New Roman"/>
                        </a:rPr>
                        <a:t>glacial </a:t>
                      </a:r>
                      <a:r>
                        <a:rPr lang="en-US" sz="1400" b="1" dirty="0">
                          <a:solidFill>
                            <a:schemeClr val="bg1"/>
                          </a:solidFill>
                          <a:latin typeface="+mn-lt"/>
                          <a:ea typeface="Times New Roman"/>
                          <a:cs typeface="Times New Roman"/>
                        </a:rPr>
                        <a:t>recession has opened up many new areas to plant colonization, and </a:t>
                      </a:r>
                      <a:r>
                        <a:rPr lang="en-US" sz="1400" b="1" dirty="0" err="1">
                          <a:solidFill>
                            <a:schemeClr val="bg1"/>
                          </a:solidFill>
                          <a:latin typeface="+mn-lt"/>
                          <a:ea typeface="Times New Roman"/>
                          <a:cs typeface="Times New Roman"/>
                        </a:rPr>
                        <a:t>lodgepole</a:t>
                      </a:r>
                      <a:r>
                        <a:rPr lang="en-US" sz="1400" b="1" dirty="0">
                          <a:solidFill>
                            <a:schemeClr val="bg1"/>
                          </a:solidFill>
                          <a:latin typeface="+mn-lt"/>
                          <a:ea typeface="Times New Roman"/>
                          <a:cs typeface="Times New Roman"/>
                        </a:rPr>
                        <a:t> pine has invaded these new areas.</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r h="1585966">
                <a:tc>
                  <a:txBody>
                    <a:bodyPr/>
                    <a:lstStyle/>
                    <a:p>
                      <a:pPr marL="0" marR="0" algn="ctr">
                        <a:spcBef>
                          <a:spcPts val="0"/>
                        </a:spcBef>
                        <a:spcAft>
                          <a:spcPts val="0"/>
                        </a:spcAft>
                      </a:pPr>
                      <a:r>
                        <a:rPr lang="en-US" sz="1400" b="1">
                          <a:solidFill>
                            <a:schemeClr val="bg1"/>
                          </a:solidFill>
                          <a:latin typeface="+mn-lt"/>
                          <a:ea typeface="Times New Roman"/>
                          <a:cs typeface="Times New Roman"/>
                        </a:rPr>
                        <a:t>#5</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0" marR="0" algn="ctr">
                        <a:spcBef>
                          <a:spcPts val="0"/>
                        </a:spcBef>
                        <a:spcAft>
                          <a:spcPts val="0"/>
                        </a:spcAft>
                      </a:pPr>
                      <a:r>
                        <a:rPr lang="en-US" sz="1400" b="1">
                          <a:solidFill>
                            <a:schemeClr val="bg1"/>
                          </a:solidFill>
                          <a:latin typeface="+mn-lt"/>
                          <a:ea typeface="Times New Roman"/>
                          <a:cs typeface="Times New Roman"/>
                        </a:rPr>
                        <a:t>20,000 - 15,000 ybp</a:t>
                      </a:r>
                      <a:endParaRPr lang="en-US" sz="1400" b="1">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c>
                  <a:txBody>
                    <a:bodyPr/>
                    <a:lstStyle/>
                    <a:p>
                      <a:pPr marL="115888" marR="0" indent="0">
                        <a:spcBef>
                          <a:spcPts val="0"/>
                        </a:spcBef>
                        <a:spcAft>
                          <a:spcPts val="0"/>
                        </a:spcAft>
                      </a:pPr>
                      <a:r>
                        <a:rPr lang="en-US" sz="1400" b="1" dirty="0">
                          <a:solidFill>
                            <a:schemeClr val="bg1"/>
                          </a:solidFill>
                          <a:latin typeface="+mn-lt"/>
                          <a:ea typeface="Times New Roman"/>
                          <a:cs typeface="Times New Roman"/>
                        </a:rPr>
                        <a:t>Glacial maximum, </a:t>
                      </a:r>
                      <a:r>
                        <a:rPr lang="en-US" sz="1400" b="1" dirty="0" smtClean="0">
                          <a:solidFill>
                            <a:schemeClr val="bg1"/>
                          </a:solidFill>
                          <a:latin typeface="+mn-lt"/>
                          <a:ea typeface="Times New Roman"/>
                          <a:cs typeface="Times New Roman"/>
                        </a:rPr>
                        <a:t>nearly </a:t>
                      </a:r>
                      <a:r>
                        <a:rPr lang="en-US" sz="1400" b="1" dirty="0">
                          <a:solidFill>
                            <a:schemeClr val="bg1"/>
                          </a:solidFill>
                          <a:latin typeface="+mn-lt"/>
                          <a:ea typeface="Times New Roman"/>
                          <a:cs typeface="Times New Roman"/>
                        </a:rPr>
                        <a:t>a vertical mile of ice over </a:t>
                      </a:r>
                      <a:r>
                        <a:rPr lang="en-US" sz="1400" b="1" dirty="0" smtClean="0">
                          <a:solidFill>
                            <a:schemeClr val="bg1"/>
                          </a:solidFill>
                          <a:latin typeface="+mn-lt"/>
                          <a:ea typeface="Times New Roman"/>
                          <a:cs typeface="Times New Roman"/>
                        </a:rPr>
                        <a:t>what is Seattle today. Continental </a:t>
                      </a:r>
                      <a:r>
                        <a:rPr lang="en-US" sz="1400" b="1" dirty="0">
                          <a:solidFill>
                            <a:schemeClr val="bg1"/>
                          </a:solidFill>
                          <a:latin typeface="+mn-lt"/>
                          <a:ea typeface="Times New Roman"/>
                          <a:cs typeface="Times New Roman"/>
                        </a:rPr>
                        <a:t>glaciers extending south of the present site of Olympia. An alpine glacier from Mt. St. Helens extended down the Lewis River Valley to within 30 km of the </a:t>
                      </a:r>
                      <a:r>
                        <a:rPr lang="en-US" sz="1400" b="1" dirty="0" smtClean="0">
                          <a:solidFill>
                            <a:schemeClr val="bg1"/>
                          </a:solidFill>
                          <a:latin typeface="+mn-lt"/>
                          <a:ea typeface="Times New Roman"/>
                          <a:cs typeface="Times New Roman"/>
                        </a:rPr>
                        <a:t>lake. </a:t>
                      </a:r>
                      <a:r>
                        <a:rPr lang="en-US" sz="1400" b="1" dirty="0">
                          <a:solidFill>
                            <a:schemeClr val="bg1"/>
                          </a:solidFill>
                          <a:latin typeface="+mn-lt"/>
                          <a:ea typeface="Times New Roman"/>
                          <a:cs typeface="Times New Roman"/>
                        </a:rPr>
                        <a:t>The lake area climate was cold, with a short growing season. The landscape resembled an arctic/alpine tundra, with alpine grasses/sedges, low woody shrubs, and scattered tree islands of cold-tolerant Engelmann spruce and </a:t>
                      </a:r>
                      <a:r>
                        <a:rPr lang="en-US" sz="1400" b="1" dirty="0" err="1">
                          <a:solidFill>
                            <a:schemeClr val="bg1"/>
                          </a:solidFill>
                          <a:latin typeface="+mn-lt"/>
                          <a:ea typeface="Times New Roman"/>
                          <a:cs typeface="Times New Roman"/>
                        </a:rPr>
                        <a:t>lodgepole</a:t>
                      </a:r>
                      <a:r>
                        <a:rPr lang="en-US" sz="1400" b="1" dirty="0">
                          <a:solidFill>
                            <a:schemeClr val="bg1"/>
                          </a:solidFill>
                          <a:latin typeface="+mn-lt"/>
                          <a:ea typeface="Times New Roman"/>
                          <a:cs typeface="Times New Roman"/>
                        </a:rPr>
                        <a:t> pine dominating the meadows.</a:t>
                      </a:r>
                      <a:endParaRPr lang="en-US" sz="1400" b="1" dirty="0">
                        <a:solidFill>
                          <a:schemeClr val="bg1"/>
                        </a:solidFill>
                        <a:latin typeface="+mn-lt"/>
                        <a:ea typeface="Calibri"/>
                        <a:cs typeface="Times New Roman"/>
                      </a:endParaRPr>
                    </a:p>
                  </a:txBody>
                  <a:tcPr marL="23196" marR="23196" marT="23196" marB="23196" anchor="ctr">
                    <a:lnL>
                      <a:noFill/>
                    </a:lnL>
                    <a:lnR>
                      <a:noFill/>
                    </a:lnR>
                    <a:lnT>
                      <a:noFill/>
                    </a:lnT>
                    <a:lnB>
                      <a:noFill/>
                    </a:lnB>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p:cNvGrpSpPr/>
          <p:nvPr/>
        </p:nvGrpSpPr>
        <p:grpSpPr>
          <a:xfrm>
            <a:off x="1600200" y="1752600"/>
            <a:ext cx="6858000" cy="4876800"/>
            <a:chOff x="0" y="0"/>
            <a:chExt cx="9144000" cy="6445250"/>
          </a:xfrm>
        </p:grpSpPr>
        <p:pic>
          <p:nvPicPr>
            <p:cNvPr id="8" name="Picture 7" descr="Picture 2.png"/>
            <p:cNvPicPr>
              <a:picLocks noChangeAspect="1"/>
            </p:cNvPicPr>
            <p:nvPr/>
          </p:nvPicPr>
          <p:blipFill>
            <a:blip r:embed="rId3" cstate="print"/>
            <a:stretch>
              <a:fillRect/>
            </a:stretch>
          </p:blipFill>
          <p:spPr>
            <a:xfrm>
              <a:off x="0" y="0"/>
              <a:ext cx="9144000" cy="6445250"/>
            </a:xfrm>
            <a:prstGeom prst="rect">
              <a:avLst/>
            </a:prstGeom>
          </p:spPr>
        </p:pic>
        <p:pic>
          <p:nvPicPr>
            <p:cNvPr id="9" name="Picture 8" descr="Picture 1.png"/>
            <p:cNvPicPr>
              <a:picLocks noChangeAspect="1"/>
            </p:cNvPicPr>
            <p:nvPr/>
          </p:nvPicPr>
          <p:blipFill>
            <a:blip r:embed="rId4" cstate="print"/>
            <a:stretch>
              <a:fillRect/>
            </a:stretch>
          </p:blipFill>
          <p:spPr>
            <a:xfrm>
              <a:off x="1754212" y="1054650"/>
              <a:ext cx="1579641" cy="249417"/>
            </a:xfrm>
            <a:prstGeom prst="rect">
              <a:avLst/>
            </a:prstGeom>
          </p:spPr>
        </p:pic>
      </p:grpSp>
      <p:sp>
        <p:nvSpPr>
          <p:cNvPr id="10" name="Title 1"/>
          <p:cNvSpPr>
            <a:spLocks noGrp="1"/>
          </p:cNvSpPr>
          <p:nvPr>
            <p:ph type="title"/>
          </p:nvPr>
        </p:nvSpPr>
        <p:spPr>
          <a:xfrm>
            <a:off x="1143000" y="-533400"/>
            <a:ext cx="7924800" cy="2057400"/>
          </a:xfrm>
        </p:spPr>
        <p:txBody>
          <a:bodyPr>
            <a:noAutofit/>
          </a:bodyPr>
          <a:lstStyle/>
          <a:p>
            <a:pPr algn="ctr"/>
            <a:r>
              <a:rPr lang="en-US" sz="2800" dirty="0" smtClean="0">
                <a:solidFill>
                  <a:schemeClr val="tx1"/>
                </a:solidFill>
                <a:latin typeface="+mn-lt"/>
              </a:rPr>
              <a:t>The zero line is the 10-year average of global </a:t>
            </a:r>
            <a:br>
              <a:rPr lang="en-US" sz="2800" dirty="0" smtClean="0">
                <a:solidFill>
                  <a:schemeClr val="tx1"/>
                </a:solidFill>
                <a:latin typeface="+mn-lt"/>
              </a:rPr>
            </a:br>
            <a:r>
              <a:rPr lang="en-US" sz="2800" dirty="0" smtClean="0">
                <a:solidFill>
                  <a:schemeClr val="tx1"/>
                </a:solidFill>
                <a:latin typeface="+mn-lt"/>
              </a:rPr>
              <a:t>average temperature for the years 1995–2004, </a:t>
            </a:r>
            <a:br>
              <a:rPr lang="en-US" sz="2800" dirty="0" smtClean="0">
                <a:solidFill>
                  <a:schemeClr val="tx1"/>
                </a:solidFill>
                <a:latin typeface="+mn-lt"/>
              </a:rPr>
            </a:br>
            <a:r>
              <a:rPr lang="en-US" sz="2800" dirty="0" smtClean="0">
                <a:solidFill>
                  <a:schemeClr val="tx1"/>
                </a:solidFill>
                <a:latin typeface="+mn-lt"/>
              </a:rPr>
              <a:t>centered on January 1, 2000.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66800" y="0"/>
            <a:ext cx="7848600" cy="3262432"/>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mn-lt"/>
              </a:rPr>
              <a:t>Paleoclimatology - The study of past climate, from times prior to instrumental weather measurements. </a:t>
            </a:r>
          </a:p>
          <a:p>
            <a:pPr>
              <a:buFont typeface="Arial" pitchFamily="34" charset="0"/>
              <a:buChar char="•"/>
            </a:pPr>
            <a:endParaRPr lang="en-US" sz="1000" b="1" dirty="0" smtClean="0">
              <a:effectLst>
                <a:outerShdw blurRad="38100" dist="38100" dir="2700000" algn="tl">
                  <a:srgbClr val="000000">
                    <a:alpha val="43137"/>
                  </a:srgbClr>
                </a:outerShdw>
              </a:effectLst>
              <a:latin typeface="+mn-lt"/>
            </a:endParaRPr>
          </a:p>
          <a:p>
            <a:r>
              <a:rPr lang="en-US" sz="2800" b="1" dirty="0" smtClean="0">
                <a:effectLst>
                  <a:outerShdw blurRad="38100" dist="38100" dir="2700000" algn="tl">
                    <a:srgbClr val="000000">
                      <a:alpha val="43137"/>
                    </a:srgbClr>
                  </a:outerShdw>
                </a:effectLst>
                <a:latin typeface="+mn-lt"/>
              </a:rPr>
              <a:t>Proxy Data – Information from (mostly) natural recorders of climate variability.</a:t>
            </a:r>
          </a:p>
          <a:p>
            <a:r>
              <a:rPr lang="en-US" sz="2800" b="1" dirty="0" smtClean="0">
                <a:effectLst>
                  <a:outerShdw blurRad="38100" dist="38100" dir="2700000" algn="tl">
                    <a:srgbClr val="000000">
                      <a:alpha val="43137"/>
                    </a:srgbClr>
                  </a:outerShdw>
                </a:effectLst>
                <a:latin typeface="+mn-lt"/>
              </a:rPr>
              <a:t/>
            </a:r>
            <a:br>
              <a:rPr lang="en-US" sz="2800" b="1" dirty="0" smtClean="0">
                <a:effectLst>
                  <a:outerShdw blurRad="38100" dist="38100" dir="2700000" algn="tl">
                    <a:srgbClr val="000000">
                      <a:alpha val="43137"/>
                    </a:srgbClr>
                  </a:outerShdw>
                </a:effectLst>
                <a:latin typeface="+mn-lt"/>
              </a:rPr>
            </a:br>
            <a:r>
              <a:rPr lang="en-US" sz="2800" b="1" dirty="0" smtClean="0">
                <a:effectLst>
                  <a:outerShdw blurRad="38100" dist="38100" dir="2700000" algn="tl">
                    <a:srgbClr val="000000">
                      <a:alpha val="43137"/>
                    </a:srgbClr>
                  </a:outerShdw>
                </a:effectLst>
                <a:latin typeface="+mn-lt"/>
              </a:rPr>
              <a:t>Widely used proxy climate data include:</a:t>
            </a:r>
          </a:p>
        </p:txBody>
      </p:sp>
      <p:pic>
        <p:nvPicPr>
          <p:cNvPr id="12" name="Picture 11" descr="coral15.jpg"/>
          <p:cNvPicPr>
            <a:picLocks noChangeAspect="1"/>
          </p:cNvPicPr>
          <p:nvPr/>
        </p:nvPicPr>
        <p:blipFill>
          <a:blip r:embed="rId3" cstate="print"/>
          <a:stretch>
            <a:fillRect/>
          </a:stretch>
        </p:blipFill>
        <p:spPr>
          <a:xfrm>
            <a:off x="3235200" y="3276600"/>
            <a:ext cx="5299200" cy="3505200"/>
          </a:xfrm>
          <a:prstGeom prst="rect">
            <a:avLst/>
          </a:prstGeom>
        </p:spPr>
      </p:pic>
      <p:sp>
        <p:nvSpPr>
          <p:cNvPr id="13" name="TextBox 12"/>
          <p:cNvSpPr txBox="1"/>
          <p:nvPr/>
        </p:nvSpPr>
        <p:spPr>
          <a:xfrm>
            <a:off x="1066800" y="3581400"/>
            <a:ext cx="2667000" cy="523220"/>
          </a:xfrm>
          <a:prstGeom prst="rect">
            <a:avLst/>
          </a:prstGeom>
          <a:noFill/>
        </p:spPr>
        <p:txBody>
          <a:bodyPr wrap="square" rtlCol="0">
            <a:spAutoFit/>
          </a:bodyPr>
          <a:lstStyle/>
          <a:p>
            <a:pPr>
              <a:buFont typeface="Arial" pitchFamily="34" charset="0"/>
              <a:buChar char="•"/>
            </a:pPr>
            <a:r>
              <a:rPr lang="en-US" sz="2800" b="1" dirty="0" smtClean="0">
                <a:effectLst>
                  <a:outerShdw blurRad="38100" dist="38100" dir="2700000" algn="tl">
                    <a:srgbClr val="000000">
                      <a:alpha val="43137"/>
                    </a:srgbClr>
                  </a:outerShdw>
                </a:effectLst>
                <a:latin typeface="+mn-lt"/>
              </a:rPr>
              <a:t> Tree Rings</a:t>
            </a:r>
            <a:endParaRPr lang="en-US" sz="2800" b="1" dirty="0">
              <a:effectLst>
                <a:outerShdw blurRad="38100" dist="38100" dir="2700000" algn="tl">
                  <a:srgbClr val="000000">
                    <a:alpha val="43137"/>
                  </a:srgbClr>
                </a:outerShdw>
              </a:effectLst>
              <a:latin typeface="+mn-lt"/>
            </a:endParaRPr>
          </a:p>
        </p:txBody>
      </p:sp>
      <p:sp>
        <p:nvSpPr>
          <p:cNvPr id="14" name="TextBox 13"/>
          <p:cNvSpPr txBox="1"/>
          <p:nvPr/>
        </p:nvSpPr>
        <p:spPr>
          <a:xfrm>
            <a:off x="1066800" y="4658380"/>
            <a:ext cx="2667000" cy="523220"/>
          </a:xfrm>
          <a:prstGeom prst="rect">
            <a:avLst/>
          </a:prstGeom>
          <a:noFill/>
        </p:spPr>
        <p:txBody>
          <a:bodyPr wrap="square" rtlCol="0">
            <a:spAutoFit/>
          </a:bodyPr>
          <a:lstStyle/>
          <a:p>
            <a:pPr>
              <a:buFont typeface="Arial" pitchFamily="34" charset="0"/>
              <a:buChar char="•"/>
            </a:pPr>
            <a:r>
              <a:rPr lang="en-US" sz="2800" b="1" dirty="0" smtClean="0">
                <a:effectLst>
                  <a:outerShdw blurRad="38100" dist="38100" dir="2700000" algn="tl">
                    <a:srgbClr val="000000">
                      <a:alpha val="43137"/>
                    </a:srgbClr>
                  </a:outerShdw>
                </a:effectLst>
                <a:latin typeface="+mn-lt"/>
              </a:rPr>
              <a:t> Ice Cores</a:t>
            </a:r>
            <a:endParaRPr lang="en-US" sz="2800" b="1" dirty="0">
              <a:effectLst>
                <a:outerShdw blurRad="38100" dist="38100" dir="2700000" algn="tl">
                  <a:srgbClr val="000000">
                    <a:alpha val="43137"/>
                  </a:srgbClr>
                </a:outerShdw>
              </a:effectLst>
              <a:latin typeface="+mn-lt"/>
            </a:endParaRPr>
          </a:p>
        </p:txBody>
      </p:sp>
      <p:sp>
        <p:nvSpPr>
          <p:cNvPr id="15" name="TextBox 14"/>
          <p:cNvSpPr txBox="1"/>
          <p:nvPr/>
        </p:nvSpPr>
        <p:spPr>
          <a:xfrm>
            <a:off x="1066800" y="4124980"/>
            <a:ext cx="2667000" cy="523220"/>
          </a:xfrm>
          <a:prstGeom prst="rect">
            <a:avLst/>
          </a:prstGeom>
          <a:noFill/>
        </p:spPr>
        <p:txBody>
          <a:bodyPr wrap="square" rtlCol="0">
            <a:spAutoFit/>
          </a:bodyPr>
          <a:lstStyle/>
          <a:p>
            <a:pPr>
              <a:buFont typeface="Arial" pitchFamily="34" charset="0"/>
              <a:buChar char="•"/>
            </a:pPr>
            <a:r>
              <a:rPr lang="en-US" sz="2800" b="1" dirty="0" smtClean="0">
                <a:effectLst>
                  <a:outerShdw blurRad="38100" dist="38100" dir="2700000" algn="tl">
                    <a:srgbClr val="000000">
                      <a:alpha val="43137"/>
                    </a:srgbClr>
                  </a:outerShdw>
                </a:effectLst>
                <a:latin typeface="+mn-lt"/>
              </a:rPr>
              <a:t> Corals</a:t>
            </a:r>
            <a:endParaRPr lang="en-US" sz="2800" b="1" dirty="0">
              <a:effectLst>
                <a:outerShdw blurRad="38100" dist="38100" dir="2700000" algn="tl">
                  <a:srgbClr val="000000">
                    <a:alpha val="43137"/>
                  </a:srgbClr>
                </a:outerShdw>
              </a:effectLst>
              <a:latin typeface="+mn-lt"/>
            </a:endParaRPr>
          </a:p>
        </p:txBody>
      </p:sp>
      <p:sp>
        <p:nvSpPr>
          <p:cNvPr id="16" name="TextBox 15"/>
          <p:cNvSpPr txBox="1"/>
          <p:nvPr/>
        </p:nvSpPr>
        <p:spPr>
          <a:xfrm>
            <a:off x="1066800" y="5218093"/>
            <a:ext cx="2667000" cy="954107"/>
          </a:xfrm>
          <a:prstGeom prst="rect">
            <a:avLst/>
          </a:prstGeom>
          <a:noFill/>
        </p:spPr>
        <p:txBody>
          <a:bodyPr wrap="square" rtlCol="0">
            <a:spAutoFit/>
          </a:bodyPr>
          <a:lstStyle/>
          <a:p>
            <a:pPr marL="225425" indent="-225425">
              <a:buFont typeface="Arial" pitchFamily="34" charset="0"/>
              <a:buChar char="•"/>
            </a:pPr>
            <a:r>
              <a:rPr lang="en-US" sz="2800" b="1" dirty="0" smtClean="0">
                <a:effectLst>
                  <a:outerShdw blurRad="38100" dist="38100" dir="2700000" algn="tl">
                    <a:srgbClr val="000000">
                      <a:alpha val="43137"/>
                    </a:srgbClr>
                  </a:outerShdw>
                </a:effectLst>
                <a:latin typeface="+mn-lt"/>
              </a:rPr>
              <a:t>Fossilized  Pollen</a:t>
            </a:r>
            <a:endParaRPr lang="en-US" sz="2800" b="1" dirty="0">
              <a:effectLst>
                <a:outerShdw blurRad="38100" dist="38100" dir="2700000" algn="tl">
                  <a:srgbClr val="000000">
                    <a:alpha val="43137"/>
                  </a:srgbClr>
                </a:outerShdw>
              </a:effectLst>
              <a:latin typeface="+mn-lt"/>
            </a:endParaRPr>
          </a:p>
        </p:txBody>
      </p:sp>
      <p:pic>
        <p:nvPicPr>
          <p:cNvPr id="18" name="Picture 17" descr="treerng_2.jpg"/>
          <p:cNvPicPr>
            <a:picLocks noChangeAspect="1"/>
          </p:cNvPicPr>
          <p:nvPr/>
        </p:nvPicPr>
        <p:blipFill>
          <a:blip r:embed="rId4" cstate="print"/>
          <a:stretch>
            <a:fillRect/>
          </a:stretch>
        </p:blipFill>
        <p:spPr>
          <a:xfrm>
            <a:off x="4724400" y="3276600"/>
            <a:ext cx="2286000" cy="3478530"/>
          </a:xfrm>
          <a:prstGeom prst="rect">
            <a:avLst/>
          </a:prstGeom>
        </p:spPr>
      </p:pic>
      <p:pic>
        <p:nvPicPr>
          <p:cNvPr id="9" name="Picture 8" descr="CORECLOSEUP.JPG"/>
          <p:cNvPicPr>
            <a:picLocks noChangeAspect="1"/>
          </p:cNvPicPr>
          <p:nvPr/>
        </p:nvPicPr>
        <p:blipFill>
          <a:blip r:embed="rId5" cstate="print"/>
          <a:stretch>
            <a:fillRect/>
          </a:stretch>
        </p:blipFill>
        <p:spPr>
          <a:xfrm>
            <a:off x="3048000" y="3398182"/>
            <a:ext cx="5791200" cy="3307418"/>
          </a:xfrm>
          <a:prstGeom prst="rect">
            <a:avLst/>
          </a:prstGeom>
        </p:spPr>
      </p:pic>
      <p:pic>
        <p:nvPicPr>
          <p:cNvPr id="17" name="Picture 16" descr="plate23x.jpg"/>
          <p:cNvPicPr>
            <a:picLocks noChangeAspect="1"/>
          </p:cNvPicPr>
          <p:nvPr/>
        </p:nvPicPr>
        <p:blipFill>
          <a:blip r:embed="rId6" cstate="print"/>
          <a:stretch>
            <a:fillRect/>
          </a:stretch>
        </p:blipFill>
        <p:spPr>
          <a:xfrm>
            <a:off x="4302509" y="3276600"/>
            <a:ext cx="3012691"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8"/>
                                        </p:tgtEl>
                                      </p:cBhvr>
                                    </p:animEffect>
                                    <p:set>
                                      <p:cBhvr>
                                        <p:cTn id="15" dur="1" fill="hold">
                                          <p:stCondLst>
                                            <p:cond delay="999"/>
                                          </p:stCondLst>
                                        </p:cTn>
                                        <p:tgtEl>
                                          <p:spTgt spid="1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90600" y="609600"/>
            <a:ext cx="8001001" cy="5759450"/>
            <a:chOff x="0" y="0"/>
            <a:chExt cx="9144001" cy="6445250"/>
          </a:xfrm>
        </p:grpSpPr>
        <p:pic>
          <p:nvPicPr>
            <p:cNvPr id="9" name="Picture 8" descr="Picture 3.png"/>
            <p:cNvPicPr>
              <a:picLocks noChangeAspect="1"/>
            </p:cNvPicPr>
            <p:nvPr/>
          </p:nvPicPr>
          <p:blipFill>
            <a:blip r:embed="rId3" cstate="print"/>
            <a:stretch>
              <a:fillRect/>
            </a:stretch>
          </p:blipFill>
          <p:spPr>
            <a:xfrm>
              <a:off x="0" y="0"/>
              <a:ext cx="9144001" cy="6445250"/>
            </a:xfrm>
            <a:prstGeom prst="rect">
              <a:avLst/>
            </a:prstGeom>
          </p:spPr>
        </p:pic>
        <p:pic>
          <p:nvPicPr>
            <p:cNvPr id="10" name="Picture 9" descr="Picture 1.png"/>
            <p:cNvPicPr>
              <a:picLocks noChangeAspect="1"/>
            </p:cNvPicPr>
            <p:nvPr/>
          </p:nvPicPr>
          <p:blipFill>
            <a:blip r:embed="rId4"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533400"/>
            <a:ext cx="8001000" cy="5759450"/>
            <a:chOff x="1588" y="0"/>
            <a:chExt cx="9144000" cy="6445250"/>
          </a:xfrm>
        </p:grpSpPr>
        <p:pic>
          <p:nvPicPr>
            <p:cNvPr id="4" name="Picture 3" descr="Picture 1.png"/>
            <p:cNvPicPr>
              <a:picLocks noChangeAspect="1"/>
            </p:cNvPicPr>
            <p:nvPr/>
          </p:nvPicPr>
          <p:blipFill>
            <a:blip r:embed="rId3" cstate="print"/>
            <a:stretch>
              <a:fillRect/>
            </a:stretch>
          </p:blipFill>
          <p:spPr>
            <a:xfrm>
              <a:off x="1588" y="0"/>
              <a:ext cx="9144000" cy="6445250"/>
            </a:xfrm>
            <a:prstGeom prst="rect">
              <a:avLst/>
            </a:prstGeom>
          </p:spPr>
        </p:pic>
        <p:pic>
          <p:nvPicPr>
            <p:cNvPr id="5" name="Picture 4" descr="Picture 1.png"/>
            <p:cNvPicPr>
              <a:picLocks noChangeAspect="1"/>
            </p:cNvPicPr>
            <p:nvPr/>
          </p:nvPicPr>
          <p:blipFill>
            <a:blip r:embed="rId4"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 4.png"/>
          <p:cNvPicPr>
            <a:picLocks noChangeAspect="1"/>
          </p:cNvPicPr>
          <p:nvPr/>
        </p:nvPicPr>
        <p:blipFill>
          <a:blip r:embed="rId3" cstate="print"/>
          <a:stretch>
            <a:fillRect/>
          </a:stretch>
        </p:blipFill>
        <p:spPr>
          <a:xfrm>
            <a:off x="990600" y="533400"/>
            <a:ext cx="8001000" cy="5791200"/>
          </a:xfrm>
          <a:prstGeom prst="rect">
            <a:avLst/>
          </a:prstGeom>
        </p:spPr>
      </p:pic>
      <p:pic>
        <p:nvPicPr>
          <p:cNvPr id="12" name="Picture 11" descr="Picture 1.png"/>
          <p:cNvPicPr>
            <a:picLocks noChangeAspect="1"/>
          </p:cNvPicPr>
          <p:nvPr/>
        </p:nvPicPr>
        <p:blipFill>
          <a:blip r:embed="rId4" cstate="print"/>
          <a:stretch>
            <a:fillRect/>
          </a:stretch>
        </p:blipFill>
        <p:spPr>
          <a:xfrm>
            <a:off x="2504014" y="1447800"/>
            <a:ext cx="1382186" cy="2179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90600" y="533400"/>
            <a:ext cx="8001000" cy="5835650"/>
            <a:chOff x="0" y="0"/>
            <a:chExt cx="9144000" cy="6445250"/>
          </a:xfrm>
        </p:grpSpPr>
        <p:pic>
          <p:nvPicPr>
            <p:cNvPr id="6" name="Picture 5" descr="Picture 5.png"/>
            <p:cNvPicPr>
              <a:picLocks noChangeAspect="1"/>
            </p:cNvPicPr>
            <p:nvPr/>
          </p:nvPicPr>
          <p:blipFill>
            <a:blip r:embed="rId3" cstate="print"/>
            <a:stretch>
              <a:fillRect/>
            </a:stretch>
          </p:blipFill>
          <p:spPr>
            <a:xfrm>
              <a:off x="0" y="0"/>
              <a:ext cx="9144000" cy="6445250"/>
            </a:xfrm>
            <a:prstGeom prst="rect">
              <a:avLst/>
            </a:prstGeom>
          </p:spPr>
        </p:pic>
        <p:pic>
          <p:nvPicPr>
            <p:cNvPr id="7" name="Picture 6" descr="Picture 1.png"/>
            <p:cNvPicPr>
              <a:picLocks noChangeAspect="1"/>
            </p:cNvPicPr>
            <p:nvPr/>
          </p:nvPicPr>
          <p:blipFill>
            <a:blip r:embed="rId4"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rId3" action="ppaction://hlinksldjump" highlightClick="1"/>
          </p:cNvPr>
          <p:cNvSpPr/>
          <p:nvPr/>
        </p:nvSpPr>
        <p:spPr>
          <a:xfrm>
            <a:off x="1444363" y="1054650"/>
            <a:ext cx="1889490" cy="249417"/>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4" action="ppaction://hlinksldjump" highlightClick="1"/>
          </p:cNvPr>
          <p:cNvSpPr/>
          <p:nvPr/>
        </p:nvSpPr>
        <p:spPr>
          <a:xfrm>
            <a:off x="1444363" y="1799206"/>
            <a:ext cx="1717938" cy="20104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Custom 7">
            <a:hlinkClick r:id="" action="ppaction://noaction" highlightClick="1"/>
          </p:cNvPr>
          <p:cNvSpPr/>
          <p:nvPr/>
        </p:nvSpPr>
        <p:spPr>
          <a:xfrm>
            <a:off x="1444363" y="2000250"/>
            <a:ext cx="2073537" cy="22225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 action="ppaction://noaction" highlightClick="1"/>
          </p:cNvPr>
          <p:cNvSpPr/>
          <p:nvPr/>
        </p:nvSpPr>
        <p:spPr>
          <a:xfrm>
            <a:off x="1444363" y="2222500"/>
            <a:ext cx="1889490" cy="25400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Custom 9">
            <a:hlinkClick r:id="" action="ppaction://noaction" highlightClick="1"/>
          </p:cNvPr>
          <p:cNvSpPr/>
          <p:nvPr/>
        </p:nvSpPr>
        <p:spPr>
          <a:xfrm>
            <a:off x="1444363" y="2476500"/>
            <a:ext cx="1717938" cy="22860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 action="ppaction://noaction" highlightClick="1"/>
          </p:cNvPr>
          <p:cNvSpPr/>
          <p:nvPr/>
        </p:nvSpPr>
        <p:spPr>
          <a:xfrm>
            <a:off x="3924300" y="1054650"/>
            <a:ext cx="1663700" cy="249417"/>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4"/>
          <p:cNvGrpSpPr/>
          <p:nvPr/>
        </p:nvGrpSpPr>
        <p:grpSpPr>
          <a:xfrm>
            <a:off x="990600" y="457200"/>
            <a:ext cx="8077200" cy="5943600"/>
            <a:chOff x="-1" y="0"/>
            <a:chExt cx="9144001" cy="6445250"/>
          </a:xfrm>
        </p:grpSpPr>
        <p:pic>
          <p:nvPicPr>
            <p:cNvPr id="13" name="Picture 12" descr="Picture 6.png"/>
            <p:cNvPicPr>
              <a:picLocks noChangeAspect="1"/>
            </p:cNvPicPr>
            <p:nvPr/>
          </p:nvPicPr>
          <p:blipFill>
            <a:blip r:embed="rId5" cstate="print"/>
            <a:stretch>
              <a:fillRect/>
            </a:stretch>
          </p:blipFill>
          <p:spPr>
            <a:xfrm>
              <a:off x="-1" y="0"/>
              <a:ext cx="9144001" cy="6445250"/>
            </a:xfrm>
            <a:prstGeom prst="rect">
              <a:avLst/>
            </a:prstGeom>
          </p:spPr>
        </p:pic>
        <p:pic>
          <p:nvPicPr>
            <p:cNvPr id="14" name="Picture 13" descr="Picture 1.png"/>
            <p:cNvPicPr>
              <a:picLocks noChangeAspect="1"/>
            </p:cNvPicPr>
            <p:nvPr/>
          </p:nvPicPr>
          <p:blipFill>
            <a:blip r:embed="rId6"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rId3" action="ppaction://hlinksldjump" highlightClick="1"/>
          </p:cNvPr>
          <p:cNvSpPr/>
          <p:nvPr/>
        </p:nvSpPr>
        <p:spPr>
          <a:xfrm>
            <a:off x="1444363" y="1054650"/>
            <a:ext cx="1889490" cy="249417"/>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4" action="ppaction://hlinksldjump" highlightClick="1"/>
          </p:cNvPr>
          <p:cNvSpPr/>
          <p:nvPr/>
        </p:nvSpPr>
        <p:spPr>
          <a:xfrm>
            <a:off x="1444363" y="1799206"/>
            <a:ext cx="1717938" cy="20104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Custom 7">
            <a:hlinkClick r:id="" action="ppaction://noaction" highlightClick="1"/>
          </p:cNvPr>
          <p:cNvSpPr/>
          <p:nvPr/>
        </p:nvSpPr>
        <p:spPr>
          <a:xfrm>
            <a:off x="1444363" y="2000250"/>
            <a:ext cx="2073537" cy="22225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 action="ppaction://noaction" highlightClick="1"/>
          </p:cNvPr>
          <p:cNvSpPr/>
          <p:nvPr/>
        </p:nvSpPr>
        <p:spPr>
          <a:xfrm>
            <a:off x="1444363" y="2222500"/>
            <a:ext cx="1889490" cy="25400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Custom 9">
            <a:hlinkClick r:id="" action="ppaction://noaction" highlightClick="1"/>
          </p:cNvPr>
          <p:cNvSpPr/>
          <p:nvPr/>
        </p:nvSpPr>
        <p:spPr>
          <a:xfrm>
            <a:off x="1444363" y="2476500"/>
            <a:ext cx="1717938" cy="22860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 action="ppaction://noaction" highlightClick="1"/>
          </p:cNvPr>
          <p:cNvSpPr/>
          <p:nvPr/>
        </p:nvSpPr>
        <p:spPr>
          <a:xfrm>
            <a:off x="3924300" y="1054650"/>
            <a:ext cx="1663700" cy="249417"/>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990600" y="533400"/>
            <a:ext cx="8001000" cy="5867400"/>
            <a:chOff x="0" y="0"/>
            <a:chExt cx="9144000" cy="6445250"/>
          </a:xfrm>
        </p:grpSpPr>
        <p:pic>
          <p:nvPicPr>
            <p:cNvPr id="13" name="Picture 12" descr="Picture 7.png"/>
            <p:cNvPicPr>
              <a:picLocks noChangeAspect="1"/>
            </p:cNvPicPr>
            <p:nvPr/>
          </p:nvPicPr>
          <p:blipFill>
            <a:blip r:embed="rId5" cstate="print"/>
            <a:stretch>
              <a:fillRect/>
            </a:stretch>
          </p:blipFill>
          <p:spPr>
            <a:xfrm>
              <a:off x="0" y="0"/>
              <a:ext cx="9144000" cy="6445250"/>
            </a:xfrm>
            <a:prstGeom prst="rect">
              <a:avLst/>
            </a:prstGeom>
          </p:spPr>
        </p:pic>
        <p:pic>
          <p:nvPicPr>
            <p:cNvPr id="14" name="Picture 13" descr="Picture 1.png"/>
            <p:cNvPicPr>
              <a:picLocks noChangeAspect="1"/>
            </p:cNvPicPr>
            <p:nvPr/>
          </p:nvPicPr>
          <p:blipFill>
            <a:blip r:embed="rId6" cstate="print"/>
            <a:stretch>
              <a:fillRect/>
            </a:stretch>
          </p:blipFill>
          <p:spPr>
            <a:xfrm>
              <a:off x="1754212" y="1054650"/>
              <a:ext cx="1579641" cy="249417"/>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P030001780">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CFB8D64D-0DE9-4CA6-8D85-4BD5025F3F7C}">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533D9F84-1310-4704-A0DC-35D3AAC0B40F}">
  <ds:schemaRefs>
    <ds:schemaRef ds:uri="http://schemas.microsoft.com/sharepoint/v3/contenttype/forms"/>
  </ds:schemaRefs>
</ds:datastoreItem>
</file>

<file path=customXml/itemProps3.xml><?xml version="1.0" encoding="utf-8"?>
<ds:datastoreItem xmlns:ds="http://schemas.openxmlformats.org/officeDocument/2006/customXml" ds:itemID="{BDE70BFC-666B-488F-B429-E331F514F63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TP030001780</Template>
  <TotalTime>1337</TotalTime>
  <Words>2580</Words>
  <Application>Microsoft Office PowerPoint</Application>
  <PresentationFormat>On-screen Show (4:3)</PresentationFormat>
  <Paragraphs>174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TP030001780</vt:lpstr>
      <vt:lpstr>How Do We Know  What We Know?</vt:lpstr>
      <vt:lpstr>The zero line is the 10-year average of global  average temperature for the years 1995–2004,  centered on January 1, 2000.</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dc:title>
  <dc:creator>Orit</dc:creator>
  <cp:lastModifiedBy>bruce.moravchik</cp:lastModifiedBy>
  <cp:revision>96</cp:revision>
  <dcterms:created xsi:type="dcterms:W3CDTF">2011-01-26T20:12:15Z</dcterms:created>
  <dcterms:modified xsi:type="dcterms:W3CDTF">2011-03-02T17:58:11Z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TC300017809990</vt:lpwstr>
  </property>
</Properties>
</file>